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9144000"/>
  <p:notesSz cx="7010400" cy="9296400"/>
  <p:embeddedFontLst>
    <p:embeddedFont>
      <p:font typeface="Libre Franklin Medium"/>
      <p:regular r:id="rId38"/>
      <p:bold r:id="rId39"/>
      <p:italic r:id="rId40"/>
      <p:boldItalic r:id="rId41"/>
    </p:embeddedFont>
    <p:embeddedFont>
      <p:font typeface="Arial Black"/>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4945414-F1AC-4A52-8109-652CD0FB8965}">
  <a:tblStyle styleId="{64945414-F1AC-4A52-8109-652CD0FB896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Medium-italic.fntdata"/><Relationship Id="rId20" Type="http://schemas.openxmlformats.org/officeDocument/2006/relationships/slide" Target="slides/slide14.xml"/><Relationship Id="rId42" Type="http://schemas.openxmlformats.org/officeDocument/2006/relationships/font" Target="fonts/ArialBlack-regular.fntdata"/><Relationship Id="rId41" Type="http://schemas.openxmlformats.org/officeDocument/2006/relationships/font" Target="fonts/LibreFranklinMedium-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LibreFranklinMedium-bold.fntdata"/><Relationship Id="rId16" Type="http://schemas.openxmlformats.org/officeDocument/2006/relationships/slide" Target="slides/slide10.xml"/><Relationship Id="rId38" Type="http://schemas.openxmlformats.org/officeDocument/2006/relationships/font" Target="fonts/LibreFranklinMedium-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338" y="0"/>
            <a:ext cx="3038475" cy="4651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51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1: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9" name="Google Shape;69;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p1: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0: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7" name="Google Shape;147;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10: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Screen – the act of viewing excess and surplus property- both on-line and in person.</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p12: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Exchange sale property is governed by FMR 102-39 and is outside of the property disposal process.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Under the CFL program, the holding agency will make allocation determinations and as such are responsible for ensuring that a school or educational non-profit organization is eligible to receive federal computer related property.</a:t>
            </a:r>
            <a:endParaRPr/>
          </a:p>
          <a:p>
            <a:pPr indent="0" lvl="0" marL="0" rtl="0" algn="l">
              <a:spcBef>
                <a:spcPts val="0"/>
              </a:spcBef>
              <a:spcAft>
                <a:spcPts val="0"/>
              </a:spcAft>
              <a:buNone/>
            </a:pPr>
            <a:r>
              <a:t/>
            </a:r>
            <a:endParaRPr/>
          </a:p>
        </p:txBody>
      </p:sp>
      <p:sp>
        <p:nvSpPr>
          <p:cNvPr id="164" name="Google Shape;164;p12: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3: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1" name="Google Shape;171;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13: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www.GSAXcess.gov – online screening website for excess and surplus personal property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www.GSAAuctions.gov – online screening website for selling personal property to the general public</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4: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0" name="Google Shape;180;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14:notes"/>
          <p:cNvSpPr txBox="1"/>
          <p:nvPr>
            <p:ph idx="1" type="body"/>
          </p:nvPr>
        </p:nvSpPr>
        <p:spPr>
          <a:xfrm>
            <a:off x="935664" y="4415057"/>
            <a:ext cx="5139073" cy="418517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Self-Explanatory chart – go over the condition codes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5: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8" name="Google Shape;188;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15:notes"/>
          <p:cNvSpPr txBox="1"/>
          <p:nvPr>
            <p:ph idx="1" type="body"/>
          </p:nvPr>
        </p:nvSpPr>
        <p:spPr>
          <a:xfrm>
            <a:off x="702306" y="4416742"/>
            <a:ext cx="5605789" cy="41821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is the difference between “excess” and “surplus” property?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a graphic portrayal of the disposition process since the implementation of GSA XcessXpress.  The chart shows the distinction of excess and surplus property as well as  highlighting the overall screening period and the systems that GSA offers to support these functions.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Internal agency screening is the first step and we offer AAMS to support agencies in this effort.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Second, is the simultaneous screening for Federal and donation customers and federal removal.  Listed are the major categories of eligible activities.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the 5 day notification period allows GSA’s allocating regions to make proper allocation of property to donation customers.  The 5 days only come into play if a State Agency for Surplus Property or donation customer makes a request.  After that, property is available for public sale, by GSA or the owning agency.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6: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Average total cycle time is does not include internal screening time frames.</a:t>
            </a:r>
            <a:endParaRPr/>
          </a:p>
          <a:p>
            <a:pPr indent="0" lvl="0" marL="0" rtl="0" algn="l">
              <a:spcBef>
                <a:spcPts val="0"/>
              </a:spcBef>
              <a:spcAft>
                <a:spcPts val="0"/>
              </a:spcAft>
              <a:buNone/>
            </a:pPr>
            <a:r>
              <a:t/>
            </a:r>
            <a:endParaRPr/>
          </a:p>
          <a:p>
            <a:pPr indent="0" lvl="0" marL="0" rtl="0" algn="ctr">
              <a:spcBef>
                <a:spcPts val="0"/>
              </a:spcBef>
              <a:spcAft>
                <a:spcPts val="0"/>
              </a:spcAft>
              <a:buNone/>
            </a:pPr>
            <a:r>
              <a:rPr b="1" lang="en-US" sz="1200"/>
              <a:t>USDA - 15</a:t>
            </a:r>
            <a:endParaRPr/>
          </a:p>
          <a:p>
            <a:pPr indent="0" lvl="0" marL="0" rtl="0" algn="ctr">
              <a:spcBef>
                <a:spcPts val="0"/>
              </a:spcBef>
              <a:spcAft>
                <a:spcPts val="0"/>
              </a:spcAft>
              <a:buNone/>
            </a:pPr>
            <a:r>
              <a:rPr b="1" lang="en-US" sz="1200"/>
              <a:t>VA - 10</a:t>
            </a:r>
            <a:endParaRPr/>
          </a:p>
          <a:p>
            <a:pPr indent="0" lvl="0" marL="0" rtl="0" algn="ctr">
              <a:spcBef>
                <a:spcPts val="0"/>
              </a:spcBef>
              <a:spcAft>
                <a:spcPts val="0"/>
              </a:spcAft>
              <a:buNone/>
            </a:pPr>
            <a:r>
              <a:rPr b="1" lang="en-US" sz="1200"/>
              <a:t>GSA - 5</a:t>
            </a:r>
            <a:endParaRPr/>
          </a:p>
          <a:p>
            <a:pPr indent="0" lvl="0" marL="0" rtl="0" algn="ctr">
              <a:spcBef>
                <a:spcPts val="0"/>
              </a:spcBef>
              <a:spcAft>
                <a:spcPts val="0"/>
              </a:spcAft>
              <a:buNone/>
            </a:pPr>
            <a:r>
              <a:rPr b="1" lang="en-US" sz="1200"/>
              <a:t>DOE - 12</a:t>
            </a:r>
            <a:endParaRPr/>
          </a:p>
          <a:p>
            <a:pPr indent="0" lvl="0" marL="0" rtl="0" algn="ctr">
              <a:spcBef>
                <a:spcPts val="0"/>
              </a:spcBef>
              <a:spcAft>
                <a:spcPts val="0"/>
              </a:spcAft>
              <a:buNone/>
            </a:pPr>
            <a:r>
              <a:rPr b="1" lang="en-US" sz="1200"/>
              <a:t>DOC – 15</a:t>
            </a:r>
            <a:endParaRPr/>
          </a:p>
          <a:p>
            <a:pPr indent="0" lvl="0" marL="0" rtl="0" algn="ctr">
              <a:spcBef>
                <a:spcPts val="0"/>
              </a:spcBef>
              <a:spcAft>
                <a:spcPts val="0"/>
              </a:spcAft>
              <a:buNone/>
            </a:pPr>
            <a:r>
              <a:rPr b="1" lang="en-US" sz="1200"/>
              <a:t>DOI - 15</a:t>
            </a:r>
            <a:endParaRPr/>
          </a:p>
          <a:p>
            <a:pPr indent="0" lvl="0" marL="0" rtl="0" algn="l">
              <a:spcBef>
                <a:spcPts val="0"/>
              </a:spcBef>
              <a:spcAft>
                <a:spcPts val="0"/>
              </a:spcAft>
              <a:buNone/>
            </a:pPr>
            <a:r>
              <a:t/>
            </a:r>
            <a:endParaRPr/>
          </a:p>
        </p:txBody>
      </p:sp>
      <p:sp>
        <p:nvSpPr>
          <p:cNvPr id="247" name="Google Shape;247;p16: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7: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1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8: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 days to roll into Sales System after the Surplus release date</a:t>
            </a:r>
            <a:endParaRPr/>
          </a:p>
          <a:p>
            <a:pPr indent="0" lvl="0" marL="0" rtl="0" algn="l">
              <a:spcBef>
                <a:spcPts val="0"/>
              </a:spcBef>
              <a:spcAft>
                <a:spcPts val="0"/>
              </a:spcAft>
              <a:buNone/>
            </a:pPr>
            <a:r>
              <a:rPr lang="en-US"/>
              <a:t>5-10 Days Business Days to Lot items and modify item descriptions where necessary</a:t>
            </a:r>
            <a:endParaRPr/>
          </a:p>
          <a:p>
            <a:pPr indent="0" lvl="0" marL="0" rtl="0" algn="l">
              <a:spcBef>
                <a:spcPts val="0"/>
              </a:spcBef>
              <a:spcAft>
                <a:spcPts val="0"/>
              </a:spcAft>
              <a:buNone/>
            </a:pPr>
            <a:r>
              <a:rPr lang="en-US"/>
              <a:t>Property screens 7 Days on GSAAuctions</a:t>
            </a:r>
            <a:endParaRPr/>
          </a:p>
          <a:p>
            <a:pPr indent="0" lvl="0" marL="0" rtl="0" algn="l">
              <a:spcBef>
                <a:spcPts val="0"/>
              </a:spcBef>
              <a:spcAft>
                <a:spcPts val="0"/>
              </a:spcAft>
              <a:buNone/>
            </a:pPr>
            <a:r>
              <a:rPr lang="en-US"/>
              <a:t>After sale winning bidder has 10 business days to remove property.</a:t>
            </a:r>
            <a:endParaRPr/>
          </a:p>
        </p:txBody>
      </p:sp>
      <p:sp>
        <p:nvSpPr>
          <p:cNvPr id="263" name="Google Shape;263;p18: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19: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2: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6" name="Google Shape;76;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p2: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2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0: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This helps save taxpayer money within the States and U.S. Territories</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rPr lang="en-US"/>
              <a:t>SASPs are state-run organizations that coordinate the federal program for the donation of federal surplus property</a:t>
            </a:r>
            <a:endParaRPr sz="1200"/>
          </a:p>
          <a:p>
            <a:pPr indent="0" lvl="0" marL="0" rtl="0" algn="l">
              <a:spcBef>
                <a:spcPts val="0"/>
              </a:spcBef>
              <a:spcAft>
                <a:spcPts val="0"/>
              </a:spcAft>
              <a:buNone/>
            </a:pPr>
            <a:r>
              <a:t/>
            </a:r>
            <a:endParaRPr/>
          </a:p>
        </p:txBody>
      </p:sp>
      <p:sp>
        <p:nvSpPr>
          <p:cNvPr id="278" name="Google Shape;278;p20: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1: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22: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23: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24: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5: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Approximately 40 Worldwide Property Categories</a:t>
            </a:r>
            <a:endParaRPr/>
          </a:p>
          <a:p>
            <a:pPr indent="0" lvl="0" marL="0" rtl="0" algn="l">
              <a:spcBef>
                <a:spcPts val="0"/>
              </a:spcBef>
              <a:spcAft>
                <a:spcPts val="0"/>
              </a:spcAft>
              <a:buNone/>
            </a:pPr>
            <a:r>
              <a:t/>
            </a:r>
            <a:endParaRPr/>
          </a:p>
        </p:txBody>
      </p:sp>
      <p:sp>
        <p:nvSpPr>
          <p:cNvPr id="314" name="Google Shape;314;p25: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26: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27: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28: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2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9: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9: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3: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The federal government purchases more supplies and materials than any other entity in the world?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federal government faces the challenge of disposing excess and surplus property on  a continuous basis.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federal management regulation, sub chapter b Personal Property 41 Code of Federal Regulations [CFR 102-36], requires that executive agencies to the maximum extent practicable fill requirements for personal property by using existing agency  property or by obtaining excess process from other federal agencies in lieu of new procurements.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a result, federal property managers saves millions of taxpayer dollars each year by acquiring and using excess personal property.  </a:t>
            </a:r>
            <a:endParaRPr/>
          </a:p>
        </p:txBody>
      </p:sp>
      <p:sp>
        <p:nvSpPr>
          <p:cNvPr id="87" name="Google Shape;87;p3: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30: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31: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4: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program is one of the largest property-management programs in federal government. </a:t>
            </a:r>
            <a:endParaRPr/>
          </a:p>
          <a:p>
            <a:pPr indent="0" lvl="0" marL="0" rtl="0" algn="l">
              <a:spcBef>
                <a:spcPts val="0"/>
              </a:spcBef>
              <a:spcAft>
                <a:spcPts val="0"/>
              </a:spcAft>
              <a:buNone/>
            </a:pPr>
            <a:r>
              <a:rPr lang="en-US"/>
              <a:t>Our program includes </a:t>
            </a:r>
            <a:endParaRPr/>
          </a:p>
          <a:p>
            <a:pPr indent="0" lvl="0" marL="0" rtl="0" algn="l">
              <a:spcBef>
                <a:spcPts val="0"/>
              </a:spcBef>
              <a:spcAft>
                <a:spcPts val="0"/>
              </a:spcAft>
              <a:buNone/>
            </a:pPr>
            <a:r>
              <a:rPr lang="en-US"/>
              <a:t>-Internal screening and reassignment of excess property to other activities within a federal agency </a:t>
            </a:r>
            <a:endParaRPr/>
          </a:p>
          <a:p>
            <a:pPr indent="-76200" lvl="0" marL="0" rtl="0" algn="l">
              <a:spcBef>
                <a:spcPts val="0"/>
              </a:spcBef>
              <a:spcAft>
                <a:spcPts val="0"/>
              </a:spcAft>
              <a:buClr>
                <a:schemeClr val="dk1"/>
              </a:buClr>
              <a:buSzPts val="1200"/>
              <a:buFont typeface="Calibri"/>
              <a:buChar char="-"/>
            </a:pPr>
            <a:r>
              <a:rPr lang="en-US"/>
              <a:t>Utilization of excess personal property meaning transferring from one federal agency to another federal agency</a:t>
            </a:r>
            <a:endParaRPr/>
          </a:p>
          <a:p>
            <a:pPr indent="-76200" lvl="0" marL="0" rtl="0" algn="l">
              <a:spcBef>
                <a:spcPts val="0"/>
              </a:spcBef>
              <a:spcAft>
                <a:spcPts val="0"/>
              </a:spcAft>
              <a:buClr>
                <a:schemeClr val="dk1"/>
              </a:buClr>
              <a:buSzPts val="1200"/>
              <a:buFont typeface="Calibri"/>
              <a:buChar char="-"/>
            </a:pPr>
            <a:r>
              <a:rPr lang="en-US"/>
              <a:t>- Donation of excess personal property that is no longer required by all federal agencies can then be designated as surplus and donated to the State</a:t>
            </a:r>
            <a:endParaRPr/>
          </a:p>
          <a:p>
            <a:pPr indent="-76200" lvl="0" marL="0" rtl="0" algn="l">
              <a:spcBef>
                <a:spcPts val="0"/>
              </a:spcBef>
              <a:spcAft>
                <a:spcPts val="0"/>
              </a:spcAft>
              <a:buClr>
                <a:schemeClr val="dk1"/>
              </a:buClr>
              <a:buSzPts val="1200"/>
              <a:buFont typeface="Calibri"/>
              <a:buChar char="-"/>
            </a:pPr>
            <a:r>
              <a:rPr lang="en-US"/>
              <a:t>- Sale of Surplus property, where proceeds can be shared with the owning agency and GSA based on type of sale or proceeds returned to the U.S. Treasury</a:t>
            </a:r>
            <a:endParaRPr/>
          </a:p>
          <a:p>
            <a:pPr indent="0" lvl="0" marL="0" rtl="0" algn="l">
              <a:spcBef>
                <a:spcPts val="0"/>
              </a:spcBef>
              <a:spcAft>
                <a:spcPts val="0"/>
              </a:spcAft>
              <a:buClr>
                <a:schemeClr val="dk1"/>
              </a:buClr>
              <a:buSzPts val="1200"/>
              <a:buFont typeface="Calibri"/>
              <a:buNone/>
            </a:pPr>
            <a:r>
              <a:t/>
            </a:r>
            <a:endParaRPr/>
          </a:p>
          <a:p>
            <a:pPr indent="-76200" lvl="0" marL="0" rtl="0" algn="l">
              <a:spcBef>
                <a:spcPts val="0"/>
              </a:spcBef>
              <a:spcAft>
                <a:spcPts val="0"/>
              </a:spcAft>
              <a:buClr>
                <a:schemeClr val="dk1"/>
              </a:buClr>
              <a:buSzPts val="1200"/>
              <a:buFont typeface="Calibri"/>
              <a:buChar char="-"/>
            </a:pPr>
            <a:r>
              <a:rPr lang="en-US"/>
              <a:t>Area Property Officers are available for assistance.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As an APO we assist agencies with the personal property disposal cycle. </a:t>
            </a:r>
            <a:endParaRPr/>
          </a:p>
        </p:txBody>
      </p:sp>
      <p:sp>
        <p:nvSpPr>
          <p:cNvPr id="95" name="Google Shape;95;p4: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5: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5" name="Google Shape;105;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 name="Google Shape;106;p5: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 APO is your first line of contact when disposing of personal property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Each federal agency has a NUO which can assist in providing guidance regarding an agency’s specific property disposal procedures.  NUO’s also grant agency personnel access to GSAXcess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 name="Google Shape;115;p6: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SASP is a key partner in the property disposal process as they are involved in the Federal donation of surplus property to eligible public agencies and eligible non-profit organizations</a:t>
            </a:r>
            <a:endParaRPr/>
          </a:p>
          <a:p>
            <a:pPr indent="0" lvl="0" marL="0" rtl="0" algn="l">
              <a:spcBef>
                <a:spcPts val="0"/>
              </a:spcBef>
              <a:spcAft>
                <a:spcPts val="0"/>
              </a:spcAft>
              <a:buNone/>
            </a:pPr>
            <a:r>
              <a:t/>
            </a:r>
            <a:endParaRPr/>
          </a:p>
        </p:txBody>
      </p:sp>
      <p:sp>
        <p:nvSpPr>
          <p:cNvPr id="116" name="Google Shape;116;p6: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7: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3" name="Google Shape;123;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7: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Donees must meet certain federal requirements in order to receive federal surplus property.  The appropriate SASP will work with donee applicants to ensure they meet all eligibility requirements as well as meet the terms and conditions of donation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Service Educational Activity applicants are granted eligibility to participate in the Federal Donation Program by the DoD and can only accept DoD property.</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8: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Reiterate that a transfer occurs when a federal agency requests and accepts excess personal property and a donation occurs when a SASP requests and  accepts surplus property</a:t>
            </a:r>
            <a:endParaRPr/>
          </a:p>
        </p:txBody>
      </p:sp>
      <p:sp>
        <p:nvSpPr>
          <p:cNvPr id="133" name="Google Shape;133;p8: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701675" y="4416425"/>
            <a:ext cx="56070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5" name="Shape 15"/>
        <p:cNvGrpSpPr/>
        <p:nvPr/>
      </p:nvGrpSpPr>
      <p:grpSpPr>
        <a:xfrm>
          <a:off x="0" y="0"/>
          <a:ext cx="0" cy="0"/>
          <a:chOff x="0" y="0"/>
          <a:chExt cx="0" cy="0"/>
        </a:xfrm>
      </p:grpSpPr>
      <p:pic>
        <p:nvPicPr>
          <p:cNvPr descr="Flag_more_blue" id="16" name="Google Shape;16;p2"/>
          <p:cNvPicPr preferRelativeResize="0"/>
          <p:nvPr/>
        </p:nvPicPr>
        <p:blipFill rotWithShape="1">
          <a:blip r:embed="rId2">
            <a:alphaModFix/>
          </a:blip>
          <a:srcRect b="0" l="0" r="15492" t="0"/>
          <a:stretch/>
        </p:blipFill>
        <p:spPr>
          <a:xfrm>
            <a:off x="0" y="2722563"/>
            <a:ext cx="9144000" cy="4135437"/>
          </a:xfrm>
          <a:prstGeom prst="rect">
            <a:avLst/>
          </a:prstGeom>
          <a:noFill/>
          <a:ln>
            <a:noFill/>
          </a:ln>
        </p:spPr>
      </p:pic>
      <p:sp>
        <p:nvSpPr>
          <p:cNvPr id="17" name="Google Shape;17;p2"/>
          <p:cNvSpPr/>
          <p:nvPr/>
        </p:nvSpPr>
        <p:spPr>
          <a:xfrm>
            <a:off x="0" y="2514600"/>
            <a:ext cx="9144000" cy="420688"/>
          </a:xfrm>
          <a:prstGeom prst="rect">
            <a:avLst/>
          </a:prstGeom>
          <a:solidFill>
            <a:srgbClr val="013C8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 name="Google Shape;18;p2"/>
          <p:cNvSpPr/>
          <p:nvPr/>
        </p:nvSpPr>
        <p:spPr>
          <a:xfrm>
            <a:off x="0" y="1708150"/>
            <a:ext cx="9144000" cy="850900"/>
          </a:xfrm>
          <a:prstGeom prst="rect">
            <a:avLst/>
          </a:prstGeom>
          <a:solidFill>
            <a:srgbClr val="A50021"/>
          </a:solidFill>
          <a:ln>
            <a:noFill/>
          </a:ln>
        </p:spPr>
        <p:txBody>
          <a:bodyPr anchorCtr="0" anchor="ctr" bIns="45700" lIns="91425" spcFirstLastPara="1" rIns="91425" wrap="square" tIns="45700">
            <a:noAutofit/>
          </a:bodyPr>
          <a:lstStyle/>
          <a:p>
            <a:pPr indent="0" lvl="0" marL="404813" marR="0" rtl="0" algn="l">
              <a:spcBef>
                <a:spcPts val="0"/>
              </a:spcBef>
              <a:spcAft>
                <a:spcPts val="0"/>
              </a:spcAft>
              <a:buNone/>
            </a:pPr>
            <a:r>
              <a:t/>
            </a:r>
            <a:endParaRPr sz="3600">
              <a:solidFill>
                <a:schemeClr val="lt1"/>
              </a:solidFill>
              <a:latin typeface="Arial"/>
              <a:ea typeface="Arial"/>
              <a:cs typeface="Arial"/>
              <a:sym typeface="Arial"/>
            </a:endParaRPr>
          </a:p>
        </p:txBody>
      </p:sp>
      <p:pic>
        <p:nvPicPr>
          <p:cNvPr id="19" name="Google Shape;19;p2"/>
          <p:cNvPicPr preferRelativeResize="0"/>
          <p:nvPr/>
        </p:nvPicPr>
        <p:blipFill rotWithShape="1">
          <a:blip r:embed="rId3">
            <a:alphaModFix/>
          </a:blip>
          <a:srcRect b="0" l="0" r="0" t="0"/>
          <a:stretch/>
        </p:blipFill>
        <p:spPr>
          <a:xfrm>
            <a:off x="455613" y="455613"/>
            <a:ext cx="850900" cy="854075"/>
          </a:xfrm>
          <a:prstGeom prst="rect">
            <a:avLst/>
          </a:prstGeom>
          <a:noFill/>
          <a:ln>
            <a:noFill/>
          </a:ln>
        </p:spPr>
      </p:pic>
      <p:sp>
        <p:nvSpPr>
          <p:cNvPr id="20" name="Google Shape;20;p2"/>
          <p:cNvSpPr txBox="1"/>
          <p:nvPr/>
        </p:nvSpPr>
        <p:spPr>
          <a:xfrm>
            <a:off x="4114800" y="1066800"/>
            <a:ext cx="4445000" cy="3048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rPr b="1" lang="en-US" sz="1400">
                <a:solidFill>
                  <a:srgbClr val="4C4C4C"/>
                </a:solidFill>
                <a:latin typeface="Arial"/>
                <a:ea typeface="Arial"/>
                <a:cs typeface="Arial"/>
                <a:sym typeface="Arial"/>
              </a:rPr>
              <a:t>U.S. General Services Administration</a:t>
            </a:r>
            <a:endParaRPr sz="2400">
              <a:solidFill>
                <a:schemeClr val="dk1"/>
              </a:solidFill>
              <a:latin typeface="Libre Franklin Medium"/>
              <a:ea typeface="Libre Franklin Medium"/>
              <a:cs typeface="Libre Franklin Medium"/>
              <a:sym typeface="Libre Franklin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1"/>
          <p:cNvSpPr/>
          <p:nvPr>
            <p:ph idx="2" type="pic"/>
          </p:nvPr>
        </p:nvSpPr>
        <p:spPr>
          <a:xfrm>
            <a:off x="1792288" y="1219200"/>
            <a:ext cx="5486400" cy="3508374"/>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lt1"/>
              </a:buClr>
              <a:buSzPts val="3200"/>
              <a:buFont typeface="Noto Sans Symbols"/>
              <a:buNone/>
              <a:defRPr b="0" i="0" sz="3200" u="none" cap="none" strike="noStrike">
                <a:solidFill>
                  <a:srgbClr val="013C88"/>
                </a:solidFill>
                <a:latin typeface="Arial"/>
                <a:ea typeface="Arial"/>
                <a:cs typeface="Arial"/>
                <a:sym typeface="Arial"/>
              </a:defRPr>
            </a:lvl1pPr>
            <a:lvl2pPr lvl="1" marR="0" rtl="0" algn="l">
              <a:spcBef>
                <a:spcPts val="560"/>
              </a:spcBef>
              <a:spcAft>
                <a:spcPts val="0"/>
              </a:spcAft>
              <a:buClr>
                <a:schemeClr val="lt1"/>
              </a:buClr>
              <a:buSzPts val="2800"/>
              <a:buFont typeface="Noto Sans Symbols"/>
              <a:buNone/>
              <a:defRPr b="0" i="0" sz="2800" u="none" cap="none" strike="noStrike">
                <a:solidFill>
                  <a:srgbClr val="013C88"/>
                </a:solidFill>
                <a:latin typeface="Arial"/>
                <a:ea typeface="Arial"/>
                <a:cs typeface="Arial"/>
                <a:sym typeface="Arial"/>
              </a:defRPr>
            </a:lvl2pPr>
            <a:lvl3pPr lvl="2" marR="0" rtl="0" algn="l">
              <a:spcBef>
                <a:spcPts val="480"/>
              </a:spcBef>
              <a:spcAft>
                <a:spcPts val="0"/>
              </a:spcAft>
              <a:buClr>
                <a:schemeClr val="lt1"/>
              </a:buClr>
              <a:buSzPts val="2400"/>
              <a:buFont typeface="Arial"/>
              <a:buNone/>
              <a:defRPr b="0" i="0" sz="2400" u="none" cap="none" strike="noStrike">
                <a:solidFill>
                  <a:srgbClr val="013C88"/>
                </a:solidFill>
                <a:latin typeface="Arial"/>
                <a:ea typeface="Arial"/>
                <a:cs typeface="Arial"/>
                <a:sym typeface="Arial"/>
              </a:defRPr>
            </a:lvl3pPr>
            <a:lvl4pPr lvl="3" marR="0" rtl="0" algn="l">
              <a:spcBef>
                <a:spcPts val="400"/>
              </a:spcBef>
              <a:spcAft>
                <a:spcPts val="0"/>
              </a:spcAft>
              <a:buClr>
                <a:schemeClr val="lt1"/>
              </a:buClr>
              <a:buSzPts val="2000"/>
              <a:buFont typeface="Noto Sans Symbols"/>
              <a:buNone/>
              <a:defRPr b="0" i="0" sz="2000" u="none" cap="none" strike="noStrike">
                <a:solidFill>
                  <a:srgbClr val="013C88"/>
                </a:solidFill>
                <a:latin typeface="Arial"/>
                <a:ea typeface="Arial"/>
                <a:cs typeface="Arial"/>
                <a:sym typeface="Arial"/>
              </a:defRPr>
            </a:lvl4pPr>
            <a:lvl5pPr lvl="4" marR="0" rtl="0" algn="l">
              <a:spcBef>
                <a:spcPts val="400"/>
              </a:spcBef>
              <a:spcAft>
                <a:spcPts val="0"/>
              </a:spcAft>
              <a:buClr>
                <a:schemeClr val="lt1"/>
              </a:buClr>
              <a:buSzPts val="2000"/>
              <a:buFont typeface="Noto Sans Symbols"/>
              <a:buNone/>
              <a:defRPr b="0" i="0" sz="2000" u="none" cap="none" strike="noStrike">
                <a:solidFill>
                  <a:srgbClr val="013C88"/>
                </a:solidFill>
                <a:latin typeface="Arial"/>
                <a:ea typeface="Arial"/>
                <a:cs typeface="Arial"/>
                <a:sym typeface="Arial"/>
              </a:defRPr>
            </a:lvl5pPr>
            <a:lvl6pPr lvl="5"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6pPr>
            <a:lvl7pPr lvl="6"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7pPr>
            <a:lvl8pPr lvl="7"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8pPr>
            <a:lvl9pPr lvl="8"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9pPr>
          </a:lstStyle>
          <a:p/>
        </p:txBody>
      </p:sp>
      <p:sp>
        <p:nvSpPr>
          <p:cNvPr id="57" name="Google Shape;57;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58" name="Google Shape;58;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9" name="Shape 59"/>
        <p:cNvGrpSpPr/>
        <p:nvPr/>
      </p:nvGrpSpPr>
      <p:grpSpPr>
        <a:xfrm>
          <a:off x="0" y="0"/>
          <a:ext cx="0" cy="0"/>
          <a:chOff x="0" y="0"/>
          <a:chExt cx="0" cy="0"/>
        </a:xfrm>
      </p:grpSpPr>
      <p:sp>
        <p:nvSpPr>
          <p:cNvPr id="60" name="Google Shape;60;p12"/>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2"/>
          <p:cNvSpPr txBox="1"/>
          <p:nvPr>
            <p:ph idx="1" type="body"/>
          </p:nvPr>
        </p:nvSpPr>
        <p:spPr>
          <a:xfrm rot="5400000">
            <a:off x="2816226" y="33337"/>
            <a:ext cx="3048000" cy="77692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2" name="Google Shape;62;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63" name="Shape 63"/>
        <p:cNvGrpSpPr/>
        <p:nvPr/>
      </p:nvGrpSpPr>
      <p:grpSpPr>
        <a:xfrm>
          <a:off x="0" y="0"/>
          <a:ext cx="0" cy="0"/>
          <a:chOff x="0" y="0"/>
          <a:chExt cx="0" cy="0"/>
        </a:xfrm>
      </p:grpSpPr>
      <p:sp>
        <p:nvSpPr>
          <p:cNvPr id="64" name="Google Shape;64;p13"/>
          <p:cNvSpPr txBox="1"/>
          <p:nvPr>
            <p:ph type="title"/>
          </p:nvPr>
        </p:nvSpPr>
        <p:spPr>
          <a:xfrm rot="5400000">
            <a:off x="5274469" y="2489994"/>
            <a:ext cx="3962400" cy="19415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3"/>
          <p:cNvSpPr txBox="1"/>
          <p:nvPr>
            <p:ph idx="1" type="body"/>
          </p:nvPr>
        </p:nvSpPr>
        <p:spPr>
          <a:xfrm rot="5400000">
            <a:off x="1312863" y="622300"/>
            <a:ext cx="3962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013C88"/>
              </a:buClr>
              <a:buSzPts val="2400"/>
              <a:buChar char="⮚"/>
              <a:defRPr/>
            </a:lvl1pPr>
            <a:lvl2pPr indent="-381000" lvl="1" marL="914400" algn="l">
              <a:spcBef>
                <a:spcPts val="480"/>
              </a:spcBef>
              <a:spcAft>
                <a:spcPts val="0"/>
              </a:spcAft>
              <a:buClr>
                <a:srgbClr val="013C88"/>
              </a:buClr>
              <a:buSzPts val="2400"/>
              <a:buChar char="•"/>
              <a:defRPr/>
            </a:lvl2pPr>
            <a:lvl3pPr indent="-381000" lvl="2" marL="1371600" algn="l">
              <a:spcBef>
                <a:spcPts val="480"/>
              </a:spcBef>
              <a:spcAft>
                <a:spcPts val="0"/>
              </a:spcAft>
              <a:buClr>
                <a:srgbClr val="013C88"/>
              </a:buClr>
              <a:buSzPts val="2400"/>
              <a:buChar char="–"/>
              <a:defRPr/>
            </a:lvl3pPr>
            <a:lvl4pPr indent="-381000" lvl="3" marL="1828800" algn="l">
              <a:spcBef>
                <a:spcPts val="480"/>
              </a:spcBef>
              <a:spcAft>
                <a:spcPts val="0"/>
              </a:spcAft>
              <a:buClr>
                <a:srgbClr val="013C88"/>
              </a:buClr>
              <a:buSzPts val="2400"/>
              <a:buChar char="▪"/>
              <a:defRPr/>
            </a:lvl4pPr>
            <a:lvl5pPr indent="-381000" lvl="4" marL="2286000" algn="l">
              <a:spcBef>
                <a:spcPts val="480"/>
              </a:spcBef>
              <a:spcAft>
                <a:spcPts val="0"/>
              </a:spcAft>
              <a:buClr>
                <a:srgbClr val="013C88"/>
              </a:buClr>
              <a:buSzPts val="24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able" type="tbl">
  <p:cSld name="TABLE">
    <p:spTree>
      <p:nvGrpSpPr>
        <p:cNvPr id="25" name="Shape 25"/>
        <p:cNvGrpSpPr/>
        <p:nvPr/>
      </p:nvGrpSpPr>
      <p:grpSpPr>
        <a:xfrm>
          <a:off x="0" y="0"/>
          <a:ext cx="0" cy="0"/>
          <a:chOff x="0" y="0"/>
          <a:chExt cx="0" cy="0"/>
        </a:xfrm>
      </p:grpSpPr>
      <p:sp>
        <p:nvSpPr>
          <p:cNvPr id="26" name="Google Shape;26;p4"/>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1" sz="1400">
                <a:solidFill>
                  <a:srgbClr val="013C88"/>
                </a:solidFill>
                <a:latin typeface="Arial"/>
                <a:ea typeface="Arial"/>
                <a:cs typeface="Arial"/>
                <a:sym typeface="Arial"/>
              </a:defRPr>
            </a:lvl1pPr>
            <a:lvl2pPr indent="0" lvl="1" marL="0" marR="0" algn="r">
              <a:spcBef>
                <a:spcPts val="0"/>
              </a:spcBef>
              <a:spcAft>
                <a:spcPts val="0"/>
              </a:spcAft>
              <a:buNone/>
              <a:defRPr b="1" sz="1400">
                <a:solidFill>
                  <a:srgbClr val="013C88"/>
                </a:solidFill>
                <a:latin typeface="Arial"/>
                <a:ea typeface="Arial"/>
                <a:cs typeface="Arial"/>
                <a:sym typeface="Arial"/>
              </a:defRPr>
            </a:lvl2pPr>
            <a:lvl3pPr indent="0" lvl="2" marL="0" marR="0" algn="r">
              <a:spcBef>
                <a:spcPts val="0"/>
              </a:spcBef>
              <a:spcAft>
                <a:spcPts val="0"/>
              </a:spcAft>
              <a:buNone/>
              <a:defRPr b="1" sz="1400">
                <a:solidFill>
                  <a:srgbClr val="013C88"/>
                </a:solidFill>
                <a:latin typeface="Arial"/>
                <a:ea typeface="Arial"/>
                <a:cs typeface="Arial"/>
                <a:sym typeface="Arial"/>
              </a:defRPr>
            </a:lvl3pPr>
            <a:lvl4pPr indent="0" lvl="3" marL="0" marR="0" algn="r">
              <a:spcBef>
                <a:spcPts val="0"/>
              </a:spcBef>
              <a:spcAft>
                <a:spcPts val="0"/>
              </a:spcAft>
              <a:buNone/>
              <a:defRPr b="1" sz="1400">
                <a:solidFill>
                  <a:srgbClr val="013C88"/>
                </a:solidFill>
                <a:latin typeface="Arial"/>
                <a:ea typeface="Arial"/>
                <a:cs typeface="Arial"/>
                <a:sym typeface="Arial"/>
              </a:defRPr>
            </a:lvl4pPr>
            <a:lvl5pPr indent="0" lvl="4" marL="0" marR="0" algn="r">
              <a:spcBef>
                <a:spcPts val="0"/>
              </a:spcBef>
              <a:spcAft>
                <a:spcPts val="0"/>
              </a:spcAft>
              <a:buNone/>
              <a:defRPr b="1" sz="1400">
                <a:solidFill>
                  <a:srgbClr val="013C88"/>
                </a:solidFill>
                <a:latin typeface="Arial"/>
                <a:ea typeface="Arial"/>
                <a:cs typeface="Arial"/>
                <a:sym typeface="Arial"/>
              </a:defRPr>
            </a:lvl5pPr>
            <a:lvl6pPr indent="0" lvl="5" marL="0" marR="0" algn="r">
              <a:spcBef>
                <a:spcPts val="0"/>
              </a:spcBef>
              <a:spcAft>
                <a:spcPts val="0"/>
              </a:spcAft>
              <a:buNone/>
              <a:defRPr b="1" sz="1400">
                <a:solidFill>
                  <a:srgbClr val="013C88"/>
                </a:solidFill>
                <a:latin typeface="Arial"/>
                <a:ea typeface="Arial"/>
                <a:cs typeface="Arial"/>
                <a:sym typeface="Arial"/>
              </a:defRPr>
            </a:lvl6pPr>
            <a:lvl7pPr indent="0" lvl="6" marL="0" marR="0" algn="r">
              <a:spcBef>
                <a:spcPts val="0"/>
              </a:spcBef>
              <a:spcAft>
                <a:spcPts val="0"/>
              </a:spcAft>
              <a:buNone/>
              <a:defRPr b="1" sz="1400">
                <a:solidFill>
                  <a:srgbClr val="013C88"/>
                </a:solidFill>
                <a:latin typeface="Arial"/>
                <a:ea typeface="Arial"/>
                <a:cs typeface="Arial"/>
                <a:sym typeface="Arial"/>
              </a:defRPr>
            </a:lvl7pPr>
            <a:lvl8pPr indent="0" lvl="7" marL="0" marR="0" algn="r">
              <a:spcBef>
                <a:spcPts val="0"/>
              </a:spcBef>
              <a:spcAft>
                <a:spcPts val="0"/>
              </a:spcAft>
              <a:buNone/>
              <a:defRPr b="1" sz="1400">
                <a:solidFill>
                  <a:srgbClr val="013C88"/>
                </a:solidFill>
                <a:latin typeface="Arial"/>
                <a:ea typeface="Arial"/>
                <a:cs typeface="Arial"/>
                <a:sym typeface="Arial"/>
              </a:defRPr>
            </a:lvl8pPr>
            <a:lvl9pPr indent="0" lvl="8" marL="0" marR="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 name="Shape 28"/>
        <p:cNvGrpSpPr/>
        <p:nvPr/>
      </p:nvGrpSpPr>
      <p:grpSpPr>
        <a:xfrm>
          <a:off x="0" y="0"/>
          <a:ext cx="0" cy="0"/>
          <a:chOff x="0" y="0"/>
          <a:chExt cx="0" cy="0"/>
        </a:xfrm>
      </p:grpSpPr>
      <p:sp>
        <p:nvSpPr>
          <p:cNvPr id="29" name="Google Shape;29;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0" name="Shape 30"/>
        <p:cNvGrpSpPr/>
        <p:nvPr/>
      </p:nvGrpSpPr>
      <p:grpSpPr>
        <a:xfrm>
          <a:off x="0" y="0"/>
          <a:ext cx="0" cy="0"/>
          <a:chOff x="0" y="0"/>
          <a:chExt cx="0" cy="0"/>
        </a:xfrm>
      </p:grpSpPr>
      <p:sp>
        <p:nvSpPr>
          <p:cNvPr id="31" name="Google Shape;31;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33" name="Google Shape;33;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7"/>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
          <p:cNvSpPr txBox="1"/>
          <p:nvPr>
            <p:ph idx="1" type="body"/>
          </p:nvPr>
        </p:nvSpPr>
        <p:spPr>
          <a:xfrm>
            <a:off x="455613" y="2393950"/>
            <a:ext cx="3808412" cy="30480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7" name="Google Shape;37;p7"/>
          <p:cNvSpPr txBox="1"/>
          <p:nvPr>
            <p:ph idx="2" type="body"/>
          </p:nvPr>
        </p:nvSpPr>
        <p:spPr>
          <a:xfrm>
            <a:off x="4416425" y="2393950"/>
            <a:ext cx="3808413" cy="30480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8" name="Google Shape;38;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9" name="Shape 39"/>
        <p:cNvGrpSpPr/>
        <p:nvPr/>
      </p:nvGrpSpPr>
      <p:grpSpPr>
        <a:xfrm>
          <a:off x="0" y="0"/>
          <a:ext cx="0" cy="0"/>
          <a:chOff x="0" y="0"/>
          <a:chExt cx="0" cy="0"/>
        </a:xfrm>
      </p:grpSpPr>
      <p:sp>
        <p:nvSpPr>
          <p:cNvPr id="40" name="Google Shape;40;p8"/>
          <p:cNvSpPr txBox="1"/>
          <p:nvPr>
            <p:ph type="title"/>
          </p:nvPr>
        </p:nvSpPr>
        <p:spPr>
          <a:xfrm>
            <a:off x="457200" y="1143000"/>
            <a:ext cx="8229600" cy="5847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8"/>
          <p:cNvSpPr txBox="1"/>
          <p:nvPr>
            <p:ph idx="1" type="body"/>
          </p:nvPr>
        </p:nvSpPr>
        <p:spPr>
          <a:xfrm>
            <a:off x="457200" y="1828800"/>
            <a:ext cx="4040188" cy="838200"/>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2" name="Google Shape;42;p8"/>
          <p:cNvSpPr txBox="1"/>
          <p:nvPr>
            <p:ph idx="2" type="body"/>
          </p:nvPr>
        </p:nvSpPr>
        <p:spPr>
          <a:xfrm>
            <a:off x="457200" y="2743200"/>
            <a:ext cx="4040188" cy="3382962"/>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3" name="Google Shape;43;p8"/>
          <p:cNvSpPr txBox="1"/>
          <p:nvPr>
            <p:ph idx="3" type="body"/>
          </p:nvPr>
        </p:nvSpPr>
        <p:spPr>
          <a:xfrm>
            <a:off x="4648200" y="1828800"/>
            <a:ext cx="4041775" cy="838200"/>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4" name="Google Shape;44;p8"/>
          <p:cNvSpPr txBox="1"/>
          <p:nvPr>
            <p:ph idx="4" type="body"/>
          </p:nvPr>
        </p:nvSpPr>
        <p:spPr>
          <a:xfrm>
            <a:off x="4645025" y="2743200"/>
            <a:ext cx="4041775" cy="3382962"/>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5" name="Google Shape;45;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 name="Shape 46"/>
        <p:cNvGrpSpPr/>
        <p:nvPr/>
      </p:nvGrpSpPr>
      <p:grpSpPr>
        <a:xfrm>
          <a:off x="0" y="0"/>
          <a:ext cx="0" cy="0"/>
          <a:chOff x="0" y="0"/>
          <a:chExt cx="0" cy="0"/>
        </a:xfrm>
      </p:grpSpPr>
      <p:sp>
        <p:nvSpPr>
          <p:cNvPr id="47" name="Google Shape;47;p9"/>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457200" y="1219200"/>
            <a:ext cx="3008313" cy="7078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0"/>
          <p:cNvSpPr txBox="1"/>
          <p:nvPr>
            <p:ph idx="1" type="body"/>
          </p:nvPr>
        </p:nvSpPr>
        <p:spPr>
          <a:xfrm>
            <a:off x="3575050" y="1219200"/>
            <a:ext cx="5111750" cy="4906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52" name="Google Shape;52;p10"/>
          <p:cNvSpPr txBox="1"/>
          <p:nvPr>
            <p:ph idx="2" type="body"/>
          </p:nvPr>
        </p:nvSpPr>
        <p:spPr>
          <a:xfrm>
            <a:off x="457200" y="2057400"/>
            <a:ext cx="3008313" cy="40687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53" name="Google Shape;53;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rgbClr val="013C88"/>
                </a:solidFill>
                <a:latin typeface="Arial"/>
                <a:ea typeface="Arial"/>
                <a:cs typeface="Arial"/>
                <a:sym typeface="Arial"/>
              </a:defRPr>
            </a:lvl3pPr>
            <a:lvl4pPr indent="-381000" lvl="3" marL="18288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Arial"/>
                <a:ea typeface="Arial"/>
                <a:cs typeface="Arial"/>
                <a:sym typeface="Arial"/>
              </a:defRPr>
            </a:lvl4pPr>
            <a:lvl5pPr indent="-381000" lvl="4" marL="22860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Arial"/>
                <a:ea typeface="Arial"/>
                <a:cs typeface="Arial"/>
                <a:sym typeface="Arial"/>
              </a:defRPr>
            </a:lvl5pPr>
            <a:lvl6pPr indent="-381000" lvl="5" marL="27432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6pPr>
            <a:lvl7pPr indent="-381000" lvl="6" marL="32004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7pPr>
            <a:lvl8pPr indent="-381000" lvl="7" marL="36576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8pPr>
            <a:lvl9pPr indent="-381000" lvl="8" marL="41148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9pPr>
          </a:lstStyle>
          <a:p/>
        </p:txBody>
      </p:sp>
      <p:sp>
        <p:nvSpPr>
          <p:cNvPr id="11" name="Google Shape;11;p1"/>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3200" u="none" cap="none" strike="noStrike">
                <a:solidFill>
                  <a:srgbClr val="013C88"/>
                </a:solidFill>
                <a:latin typeface="Arial Black"/>
                <a:ea typeface="Arial Black"/>
                <a:cs typeface="Arial Black"/>
                <a:sym typeface="Arial Black"/>
              </a:defRPr>
            </a:lvl1pPr>
            <a:lvl2pPr lvl="1"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2pPr>
            <a:lvl3pPr lvl="2"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3pPr>
            <a:lvl4pPr lvl="3"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4pPr>
            <a:lvl5pPr lvl="4"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5pPr>
            <a:lvl6pPr lvl="5"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6pPr>
            <a:lvl7pPr lvl="6"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7pPr>
            <a:lvl8pPr lvl="7"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8pPr>
            <a:lvl9pPr lvl="8"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9pPr>
          </a:lstStyle>
          <a:p/>
        </p:txBody>
      </p:sp>
      <p:sp>
        <p:nvSpPr>
          <p:cNvPr id="12" name="Google Shape;12;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1" i="0" sz="1400" u="none" cap="none" strike="noStrike">
                <a:solidFill>
                  <a:srgbClr val="013C88"/>
                </a:solidFill>
                <a:latin typeface="Arial"/>
                <a:ea typeface="Arial"/>
                <a:cs typeface="Arial"/>
                <a:sym typeface="Arial"/>
              </a:defRPr>
            </a:lvl1pPr>
            <a:lvl2pPr indent="0" lvl="1" marL="0" marR="0" rtl="0" algn="r">
              <a:spcBef>
                <a:spcPts val="0"/>
              </a:spcBef>
              <a:spcAft>
                <a:spcPts val="0"/>
              </a:spcAft>
              <a:buNone/>
              <a:defRPr b="1" i="0" sz="1400" u="none" cap="none" strike="noStrike">
                <a:solidFill>
                  <a:srgbClr val="013C88"/>
                </a:solidFill>
                <a:latin typeface="Arial"/>
                <a:ea typeface="Arial"/>
                <a:cs typeface="Arial"/>
                <a:sym typeface="Arial"/>
              </a:defRPr>
            </a:lvl2pPr>
            <a:lvl3pPr indent="0" lvl="2" marL="0" marR="0" rtl="0" algn="r">
              <a:spcBef>
                <a:spcPts val="0"/>
              </a:spcBef>
              <a:spcAft>
                <a:spcPts val="0"/>
              </a:spcAft>
              <a:buNone/>
              <a:defRPr b="1" i="0" sz="1400" u="none" cap="none" strike="noStrike">
                <a:solidFill>
                  <a:srgbClr val="013C88"/>
                </a:solidFill>
                <a:latin typeface="Arial"/>
                <a:ea typeface="Arial"/>
                <a:cs typeface="Arial"/>
                <a:sym typeface="Arial"/>
              </a:defRPr>
            </a:lvl3pPr>
            <a:lvl4pPr indent="0" lvl="3" marL="0" marR="0" rtl="0" algn="r">
              <a:spcBef>
                <a:spcPts val="0"/>
              </a:spcBef>
              <a:spcAft>
                <a:spcPts val="0"/>
              </a:spcAft>
              <a:buNone/>
              <a:defRPr b="1" i="0" sz="1400" u="none" cap="none" strike="noStrike">
                <a:solidFill>
                  <a:srgbClr val="013C88"/>
                </a:solidFill>
                <a:latin typeface="Arial"/>
                <a:ea typeface="Arial"/>
                <a:cs typeface="Arial"/>
                <a:sym typeface="Arial"/>
              </a:defRPr>
            </a:lvl4pPr>
            <a:lvl5pPr indent="0" lvl="4" marL="0" marR="0" rtl="0" algn="r">
              <a:spcBef>
                <a:spcPts val="0"/>
              </a:spcBef>
              <a:spcAft>
                <a:spcPts val="0"/>
              </a:spcAft>
              <a:buNone/>
              <a:defRPr b="1" i="0" sz="1400" u="none" cap="none" strike="noStrike">
                <a:solidFill>
                  <a:srgbClr val="013C88"/>
                </a:solidFill>
                <a:latin typeface="Arial"/>
                <a:ea typeface="Arial"/>
                <a:cs typeface="Arial"/>
                <a:sym typeface="Arial"/>
              </a:defRPr>
            </a:lvl5pPr>
            <a:lvl6pPr indent="0" lvl="5" marL="0" marR="0" rtl="0" algn="r">
              <a:spcBef>
                <a:spcPts val="0"/>
              </a:spcBef>
              <a:spcAft>
                <a:spcPts val="0"/>
              </a:spcAft>
              <a:buNone/>
              <a:defRPr b="1" i="0" sz="1400" u="none" cap="none" strike="noStrike">
                <a:solidFill>
                  <a:srgbClr val="013C88"/>
                </a:solidFill>
                <a:latin typeface="Arial"/>
                <a:ea typeface="Arial"/>
                <a:cs typeface="Arial"/>
                <a:sym typeface="Arial"/>
              </a:defRPr>
            </a:lvl6pPr>
            <a:lvl7pPr indent="0" lvl="6" marL="0" marR="0" rtl="0" algn="r">
              <a:spcBef>
                <a:spcPts val="0"/>
              </a:spcBef>
              <a:spcAft>
                <a:spcPts val="0"/>
              </a:spcAft>
              <a:buNone/>
              <a:defRPr b="1" i="0" sz="1400" u="none" cap="none" strike="noStrike">
                <a:solidFill>
                  <a:srgbClr val="013C88"/>
                </a:solidFill>
                <a:latin typeface="Arial"/>
                <a:ea typeface="Arial"/>
                <a:cs typeface="Arial"/>
                <a:sym typeface="Arial"/>
              </a:defRPr>
            </a:lvl7pPr>
            <a:lvl8pPr indent="0" lvl="7" marL="0" marR="0" rtl="0" algn="r">
              <a:spcBef>
                <a:spcPts val="0"/>
              </a:spcBef>
              <a:spcAft>
                <a:spcPts val="0"/>
              </a:spcAft>
              <a:buNone/>
              <a:defRPr b="1" i="0" sz="1400" u="none" cap="none" strike="noStrike">
                <a:solidFill>
                  <a:srgbClr val="013C88"/>
                </a:solidFill>
                <a:latin typeface="Arial"/>
                <a:ea typeface="Arial"/>
                <a:cs typeface="Arial"/>
                <a:sym typeface="Arial"/>
              </a:defRPr>
            </a:lvl8pPr>
            <a:lvl9pPr indent="0" lvl="8" marL="0" marR="0" rtl="0" algn="r">
              <a:spcBef>
                <a:spcPts val="0"/>
              </a:spcBef>
              <a:spcAft>
                <a:spcPts val="0"/>
              </a:spcAft>
              <a:buNone/>
              <a:defRPr b="1" i="0" sz="1400" u="none" cap="none" strike="noStrike">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p:nvPr/>
        </p:nvSpPr>
        <p:spPr>
          <a:xfrm>
            <a:off x="0" y="685800"/>
            <a:ext cx="9144000" cy="420688"/>
          </a:xfrm>
          <a:prstGeom prst="rect">
            <a:avLst/>
          </a:prstGeom>
          <a:solidFill>
            <a:srgbClr val="A50021"/>
          </a:solidFill>
          <a:ln>
            <a:noFill/>
          </a:ln>
        </p:spPr>
        <p:txBody>
          <a:bodyPr anchorCtr="0" anchor="ctr" bIns="45700" lIns="91425" spcFirstLastPara="1" rIns="91425" wrap="square" tIns="45700">
            <a:noAutofit/>
          </a:bodyPr>
          <a:lstStyle/>
          <a:p>
            <a:pPr indent="0" lvl="0" marL="347663" marR="0" rtl="0" algn="l">
              <a:spcBef>
                <a:spcPts val="0"/>
              </a:spcBef>
              <a:spcAft>
                <a:spcPts val="0"/>
              </a:spcAft>
              <a:buNone/>
            </a:pPr>
            <a:r>
              <a:t/>
            </a:r>
            <a:endParaRPr b="0" i="0" sz="2000" u="none" cap="none" strike="noStrike">
              <a:solidFill>
                <a:schemeClr val="dk1"/>
              </a:solidFill>
              <a:latin typeface="Libre Franklin Medium"/>
              <a:ea typeface="Libre Franklin Medium"/>
              <a:cs typeface="Libre Franklin Medium"/>
              <a:sym typeface="Libre Franklin Medium"/>
            </a:endParaRPr>
          </a:p>
        </p:txBody>
      </p:sp>
      <p:pic>
        <p:nvPicPr>
          <p:cNvPr descr="1239" id="14" name="Google Shape;14;p1"/>
          <p:cNvPicPr preferRelativeResize="0"/>
          <p:nvPr/>
        </p:nvPicPr>
        <p:blipFill rotWithShape="1">
          <a:blip r:embed="rId1">
            <a:alphaModFix/>
          </a:blip>
          <a:srcRect b="0" l="0" r="0" t="43367"/>
          <a:stretch/>
        </p:blipFill>
        <p:spPr>
          <a:xfrm>
            <a:off x="0" y="0"/>
            <a:ext cx="9144000" cy="704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gif"/><Relationship Id="rId4" Type="http://schemas.openxmlformats.org/officeDocument/2006/relationships/image" Target="../media/image7.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p:nvPr/>
        </p:nvSpPr>
        <p:spPr>
          <a:xfrm>
            <a:off x="457200" y="3581400"/>
            <a:ext cx="7827963" cy="2743200"/>
          </a:xfrm>
          <a:prstGeom prst="rect">
            <a:avLst/>
          </a:prstGeom>
          <a:noFill/>
          <a:ln>
            <a:noFill/>
          </a:ln>
          <a:effectLst>
            <a:outerShdw rotWithShape="0" algn="ctr" dir="2700000" dist="35921">
              <a:schemeClr val="dk2"/>
            </a:outerShdw>
          </a:effectLst>
        </p:spPr>
        <p:txBody>
          <a:bodyPr anchorCtr="0" anchor="t" bIns="0" lIns="0" spcFirstLastPara="1" rIns="0" wrap="square" tIns="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An Introduction to the</a:t>
            </a:r>
            <a:br>
              <a:rPr lang="en-US" sz="3600">
                <a:solidFill>
                  <a:schemeClr val="lt1"/>
                </a:solidFill>
                <a:latin typeface="Arial"/>
                <a:ea typeface="Arial"/>
                <a:cs typeface="Arial"/>
                <a:sym typeface="Arial"/>
              </a:rPr>
            </a:br>
            <a:r>
              <a:rPr lang="en-US" sz="3600">
                <a:solidFill>
                  <a:schemeClr val="lt1"/>
                </a:solidFill>
                <a:latin typeface="Arial"/>
                <a:ea typeface="Arial"/>
                <a:cs typeface="Arial"/>
                <a:sym typeface="Arial"/>
              </a:rPr>
              <a:t>Personal Property Disposal Process</a:t>
            </a:r>
            <a:endParaRPr sz="3600">
              <a:solidFill>
                <a:schemeClr val="lt1"/>
              </a:solidFill>
              <a:latin typeface="Arial"/>
              <a:ea typeface="Arial"/>
              <a:cs typeface="Arial"/>
              <a:sym typeface="Arial"/>
            </a:endParaRPr>
          </a:p>
        </p:txBody>
      </p:sp>
      <p:sp>
        <p:nvSpPr>
          <p:cNvPr id="73" name="Google Shape;73;p14"/>
          <p:cNvSpPr/>
          <p:nvPr/>
        </p:nvSpPr>
        <p:spPr>
          <a:xfrm>
            <a:off x="457200" y="6096000"/>
            <a:ext cx="7827963" cy="457200"/>
          </a:xfrm>
          <a:prstGeom prst="rect">
            <a:avLst/>
          </a:prstGeom>
          <a:noFill/>
          <a:ln>
            <a:noFill/>
          </a:ln>
          <a:effectLst>
            <a:outerShdw rotWithShape="0" algn="ctr" dir="2700000" dist="35921">
              <a:schemeClr val="dk2"/>
            </a:outerShdw>
          </a:effectLst>
        </p:spPr>
        <p:txBody>
          <a:bodyPr anchorCtr="0" anchor="b" bIns="0" lIns="0" spcFirstLastPara="1" rIns="0" wrap="square" tIns="0">
            <a:noAutofit/>
          </a:bodyPr>
          <a:lstStyle/>
          <a:p>
            <a:pPr indent="0" lvl="0" marL="0" marR="0" rtl="0" algn="l">
              <a:spcBef>
                <a:spcPts val="0"/>
              </a:spcBef>
              <a:spcAft>
                <a:spcPts val="0"/>
              </a:spcAft>
              <a:buNone/>
            </a:pPr>
            <a:r>
              <a:t/>
            </a:r>
            <a:endParaRPr sz="2000">
              <a:solidFill>
                <a:srgbClr val="F5F5F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1" name="Google Shape;151;p23"/>
          <p:cNvSpPr txBox="1"/>
          <p:nvPr>
            <p:ph type="title"/>
          </p:nvPr>
        </p:nvSpPr>
        <p:spPr>
          <a:xfrm>
            <a:off x="457200" y="1232407"/>
            <a:ext cx="7620000" cy="5847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Terms and Terminology</a:t>
            </a:r>
            <a:endParaRPr/>
          </a:p>
        </p:txBody>
      </p:sp>
      <p:sp>
        <p:nvSpPr>
          <p:cNvPr id="152" name="Google Shape;152;p23"/>
          <p:cNvSpPr txBox="1"/>
          <p:nvPr/>
        </p:nvSpPr>
        <p:spPr>
          <a:xfrm>
            <a:off x="152400" y="1828800"/>
            <a:ext cx="8839200" cy="44504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600" u="sng">
              <a:solidFill>
                <a:srgbClr val="003399"/>
              </a:solidFill>
              <a:latin typeface="Arial"/>
              <a:ea typeface="Arial"/>
              <a:cs typeface="Arial"/>
              <a:sym typeface="Arial"/>
            </a:endParaRPr>
          </a:p>
          <a:p>
            <a:pPr indent="0" lvl="0" marL="0" marR="0" rtl="0" algn="l">
              <a:spcBef>
                <a:spcPts val="0"/>
              </a:spcBef>
              <a:spcAft>
                <a:spcPts val="0"/>
              </a:spcAft>
              <a:buNone/>
            </a:pPr>
            <a:r>
              <a:t/>
            </a:r>
            <a:endParaRPr sz="1600" u="sng">
              <a:solidFill>
                <a:srgbClr val="003399"/>
              </a:solidFill>
              <a:latin typeface="Arial"/>
              <a:ea typeface="Arial"/>
              <a:cs typeface="Arial"/>
              <a:sym typeface="Arial"/>
            </a:endParaRPr>
          </a:p>
          <a:p>
            <a:pPr indent="0" lvl="1" marL="457200" marR="0" rtl="0" algn="l">
              <a:spcBef>
                <a:spcPts val="0"/>
              </a:spcBef>
              <a:spcAft>
                <a:spcPts val="0"/>
              </a:spcAft>
              <a:buNone/>
            </a:pPr>
            <a:r>
              <a:rPr b="1" i="0" lang="en-US" sz="2000" u="sng" cap="none" strike="noStrike">
                <a:solidFill>
                  <a:srgbClr val="013C88"/>
                </a:solidFill>
                <a:latin typeface="Arial"/>
                <a:ea typeface="Arial"/>
                <a:cs typeface="Arial"/>
                <a:sym typeface="Arial"/>
              </a:rPr>
              <a:t>Abandonment and Destruction</a:t>
            </a:r>
            <a:r>
              <a:rPr b="1" i="0" lang="en-US" sz="2000" u="none" cap="none" strike="noStrike">
                <a:solidFill>
                  <a:srgbClr val="013C88"/>
                </a:solidFill>
                <a:latin typeface="Arial"/>
                <a:ea typeface="Arial"/>
                <a:cs typeface="Arial"/>
                <a:sym typeface="Arial"/>
              </a:rPr>
              <a:t> -</a:t>
            </a:r>
            <a:r>
              <a:rPr b="0" i="0" lang="en-US" sz="2000" u="none" cap="none" strike="noStrike">
                <a:solidFill>
                  <a:srgbClr val="013C88"/>
                </a:solidFill>
                <a:latin typeface="Arial"/>
                <a:ea typeface="Arial"/>
                <a:cs typeface="Arial"/>
                <a:sym typeface="Arial"/>
              </a:rPr>
              <a:t> Ultimate disposal of property that has </a:t>
            </a:r>
            <a:r>
              <a:rPr b="0" i="0" lang="en-US" sz="2000" u="sng" cap="none" strike="noStrike">
                <a:solidFill>
                  <a:srgbClr val="013C88"/>
                </a:solidFill>
                <a:latin typeface="Arial"/>
                <a:ea typeface="Arial"/>
                <a:cs typeface="Arial"/>
                <a:sym typeface="Arial"/>
              </a:rPr>
              <a:t>no commercial value </a:t>
            </a:r>
            <a:r>
              <a:rPr b="0" i="0" lang="en-US" sz="2000" u="none" cap="none" strike="noStrike">
                <a:solidFill>
                  <a:srgbClr val="013C88"/>
                </a:solidFill>
                <a:latin typeface="Arial"/>
                <a:ea typeface="Arial"/>
                <a:cs typeface="Arial"/>
                <a:sym typeface="Arial"/>
              </a:rPr>
              <a:t>or the cost of </a:t>
            </a:r>
            <a:r>
              <a:rPr b="0" i="0" lang="en-US" sz="2000" u="sng" cap="none" strike="noStrike">
                <a:solidFill>
                  <a:srgbClr val="013C88"/>
                </a:solidFill>
                <a:latin typeface="Arial"/>
                <a:ea typeface="Arial"/>
                <a:cs typeface="Arial"/>
                <a:sym typeface="Arial"/>
              </a:rPr>
              <a:t>continued care and handling exceeds its estimated proceeds</a:t>
            </a:r>
            <a:r>
              <a:rPr b="0" i="0" lang="en-US" sz="2000" u="none" cap="none" strike="noStrike">
                <a:solidFill>
                  <a:srgbClr val="013C88"/>
                </a:solidFill>
                <a:latin typeface="Arial"/>
                <a:ea typeface="Arial"/>
                <a:cs typeface="Arial"/>
                <a:sym typeface="Arial"/>
              </a:rPr>
              <a:t> from sale. </a:t>
            </a:r>
            <a:endParaRPr/>
          </a:p>
          <a:p>
            <a:pPr indent="0" lvl="1" marL="457200" marR="0" rtl="0" algn="l">
              <a:spcBef>
                <a:spcPts val="0"/>
              </a:spcBef>
              <a:spcAft>
                <a:spcPts val="0"/>
              </a:spcAft>
              <a:buNone/>
            </a:pPr>
            <a:r>
              <a:t/>
            </a:r>
            <a:endParaRPr b="0" i="0" sz="20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rPr b="1" i="0" lang="en-US" sz="2000" u="sng" cap="none" strike="noStrike">
                <a:solidFill>
                  <a:srgbClr val="003399"/>
                </a:solidFill>
                <a:latin typeface="Arial"/>
                <a:ea typeface="Arial"/>
                <a:cs typeface="Arial"/>
                <a:sym typeface="Arial"/>
              </a:rPr>
              <a:t>Allocation</a:t>
            </a:r>
            <a:r>
              <a:rPr b="1" i="0" lang="en-US" sz="2000" u="none" cap="none" strike="noStrike">
                <a:solidFill>
                  <a:srgbClr val="003399"/>
                </a:solidFill>
                <a:latin typeface="Arial"/>
                <a:ea typeface="Arial"/>
                <a:cs typeface="Arial"/>
                <a:sym typeface="Arial"/>
              </a:rPr>
              <a:t> </a:t>
            </a:r>
            <a:r>
              <a:rPr b="0" i="0" lang="en-US" sz="2000" u="none" cap="none" strike="noStrike">
                <a:solidFill>
                  <a:srgbClr val="003399"/>
                </a:solidFill>
                <a:latin typeface="Arial"/>
                <a:ea typeface="Arial"/>
                <a:cs typeface="Arial"/>
                <a:sym typeface="Arial"/>
              </a:rPr>
              <a:t>- To </a:t>
            </a:r>
            <a:r>
              <a:rPr b="0" i="0" lang="en-US" sz="2000" u="sng" cap="none" strike="noStrike">
                <a:solidFill>
                  <a:srgbClr val="003399"/>
                </a:solidFill>
                <a:latin typeface="Arial"/>
                <a:ea typeface="Arial"/>
                <a:cs typeface="Arial"/>
                <a:sym typeface="Arial"/>
              </a:rPr>
              <a:t>assign property to eligible entities </a:t>
            </a:r>
            <a:r>
              <a:rPr b="0" i="0" lang="en-US" sz="2000" u="none" cap="none" strike="noStrike">
                <a:solidFill>
                  <a:srgbClr val="003399"/>
                </a:solidFill>
                <a:latin typeface="Arial"/>
                <a:ea typeface="Arial"/>
                <a:cs typeface="Arial"/>
                <a:sym typeface="Arial"/>
              </a:rPr>
              <a:t>for transfer or donation purposes. </a:t>
            </a:r>
            <a:endParaRPr/>
          </a:p>
          <a:p>
            <a:pPr indent="0" lvl="1" marL="457200" marR="0" rtl="0" algn="l">
              <a:spcBef>
                <a:spcPts val="0"/>
              </a:spcBef>
              <a:spcAft>
                <a:spcPts val="0"/>
              </a:spcAft>
              <a:buNone/>
            </a:pPr>
            <a:r>
              <a:t/>
            </a:r>
            <a:endParaRPr b="0" i="0" sz="2000" u="none" cap="none" strike="noStrike">
              <a:solidFill>
                <a:srgbClr val="003399"/>
              </a:solidFill>
              <a:latin typeface="Arial"/>
              <a:ea typeface="Arial"/>
              <a:cs typeface="Arial"/>
              <a:sym typeface="Arial"/>
            </a:endParaRPr>
          </a:p>
          <a:p>
            <a:pPr indent="0" lvl="1" marL="457200" marR="0" rtl="0" algn="l">
              <a:spcBef>
                <a:spcPts val="0"/>
              </a:spcBef>
              <a:spcAft>
                <a:spcPts val="0"/>
              </a:spcAft>
              <a:buNone/>
            </a:pPr>
            <a:r>
              <a:rPr b="1" i="0" lang="en-US" sz="2000" u="sng" cap="none" strike="noStrike">
                <a:solidFill>
                  <a:srgbClr val="003399"/>
                </a:solidFill>
                <a:latin typeface="Arial"/>
                <a:ea typeface="Arial"/>
                <a:cs typeface="Arial"/>
                <a:sym typeface="Arial"/>
              </a:rPr>
              <a:t>Surplus Release Date</a:t>
            </a:r>
            <a:r>
              <a:rPr b="0" i="0" lang="en-US" sz="2000" u="none" cap="none" strike="noStrike">
                <a:solidFill>
                  <a:srgbClr val="003399"/>
                </a:solidFill>
                <a:latin typeface="Arial"/>
                <a:ea typeface="Arial"/>
                <a:cs typeface="Arial"/>
                <a:sym typeface="Arial"/>
              </a:rPr>
              <a:t> – The date when Federal screening has been completed and the </a:t>
            </a:r>
            <a:r>
              <a:rPr b="0" i="0" lang="en-US" sz="2000" u="sng" cap="none" strike="noStrike">
                <a:solidFill>
                  <a:srgbClr val="003399"/>
                </a:solidFill>
                <a:latin typeface="Arial"/>
                <a:ea typeface="Arial"/>
                <a:cs typeface="Arial"/>
                <a:sym typeface="Arial"/>
              </a:rPr>
              <a:t>“excess” property becomes “surplus”</a:t>
            </a:r>
            <a:endParaRPr b="0" i="0" sz="2000" u="sng" cap="none" strike="noStrike">
              <a:solidFill>
                <a:srgbClr val="003399"/>
              </a:solidFill>
              <a:latin typeface="Arial"/>
              <a:ea typeface="Arial"/>
              <a:cs typeface="Arial"/>
              <a:sym typeface="Arial"/>
            </a:endParaRPr>
          </a:p>
          <a:p>
            <a:pPr indent="0" lvl="0" marL="0" marR="0" rtl="0" algn="l">
              <a:spcBef>
                <a:spcPts val="0"/>
              </a:spcBef>
              <a:spcAft>
                <a:spcPts val="0"/>
              </a:spcAft>
              <a:buNone/>
            </a:pPr>
            <a:r>
              <a:t/>
            </a:r>
            <a:endParaRPr sz="2000" u="sng">
              <a:solidFill>
                <a:srgbClr val="003399"/>
              </a:solidFill>
              <a:latin typeface="Arial"/>
              <a:ea typeface="Arial"/>
              <a:cs typeface="Arial"/>
              <a:sym typeface="Arial"/>
            </a:endParaRPr>
          </a:p>
          <a:p>
            <a:pPr indent="0" lvl="0" marL="0" marR="0" rtl="0" algn="l">
              <a:spcBef>
                <a:spcPts val="0"/>
              </a:spcBef>
              <a:spcAft>
                <a:spcPts val="0"/>
              </a:spcAft>
              <a:buNone/>
            </a:pPr>
            <a:r>
              <a:t/>
            </a:r>
            <a:endParaRPr sz="1600">
              <a:solidFill>
                <a:srgbClr val="003399"/>
              </a:solidFill>
              <a:latin typeface="Arial"/>
              <a:ea typeface="Arial"/>
              <a:cs typeface="Arial"/>
              <a:sym typeface="Arial"/>
            </a:endParaRPr>
          </a:p>
          <a:p>
            <a:pPr indent="0" lvl="1" marL="457200" marR="0" rtl="0" algn="l">
              <a:spcBef>
                <a:spcPts val="0"/>
              </a:spcBef>
              <a:spcAft>
                <a:spcPts val="0"/>
              </a:spcAft>
              <a:buNone/>
            </a:pPr>
            <a:r>
              <a:t/>
            </a:r>
            <a:endParaRPr b="0" i="0" sz="1600" u="none" cap="none" strike="noStrike">
              <a:solidFill>
                <a:srgbClr val="013C88"/>
              </a:solidFill>
              <a:latin typeface="Arial"/>
              <a:ea typeface="Arial"/>
              <a:cs typeface="Arial"/>
              <a:sym typeface="Arial"/>
            </a:endParaRPr>
          </a:p>
          <a:p>
            <a:pPr indent="0" lvl="0" marL="0" marR="0" rtl="0" algn="l">
              <a:spcBef>
                <a:spcPts val="320"/>
              </a:spcBef>
              <a:spcAft>
                <a:spcPts val="0"/>
              </a:spcAft>
              <a:buClr>
                <a:schemeClr val="lt1"/>
              </a:buClr>
              <a:buSzPts val="1600"/>
              <a:buFont typeface="Noto Sans Symbols"/>
              <a:buNone/>
            </a:pPr>
            <a:r>
              <a:t/>
            </a:r>
            <a:endParaRPr sz="1600">
              <a:solidFill>
                <a:srgbClr val="003399"/>
              </a:solidFill>
              <a:latin typeface="Arial"/>
              <a:ea typeface="Arial"/>
              <a:cs typeface="Arial"/>
              <a:sym typeface="Arial"/>
            </a:endParaRPr>
          </a:p>
        </p:txBody>
      </p:sp>
      <p:sp>
        <p:nvSpPr>
          <p:cNvPr id="153" name="Google Shape;153;p23"/>
          <p:cNvSpPr txBox="1"/>
          <p:nvPr/>
        </p:nvSpPr>
        <p:spPr>
          <a:xfrm>
            <a:off x="7299325" y="3925888"/>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Terms and Terminology</a:t>
            </a:r>
            <a:endParaRPr/>
          </a:p>
        </p:txBody>
      </p:sp>
      <p:sp>
        <p:nvSpPr>
          <p:cNvPr id="159" name="Google Shape;159;p24"/>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342900" lvl="1" marL="342900" rtl="0" algn="l">
              <a:spcBef>
                <a:spcPts val="0"/>
              </a:spcBef>
              <a:spcAft>
                <a:spcPts val="0"/>
              </a:spcAft>
              <a:buSzPts val="2400"/>
              <a:buFont typeface="Noto Sans Symbols"/>
              <a:buChar char="⮚"/>
            </a:pPr>
            <a:r>
              <a:rPr b="1" lang="en-US" u="sng">
                <a:solidFill>
                  <a:srgbClr val="003399"/>
                </a:solidFill>
              </a:rPr>
              <a:t>Report </a:t>
            </a:r>
            <a:r>
              <a:rPr b="1" lang="en-US">
                <a:solidFill>
                  <a:srgbClr val="003399"/>
                </a:solidFill>
              </a:rPr>
              <a:t>–</a:t>
            </a:r>
            <a:r>
              <a:rPr lang="en-US">
                <a:solidFill>
                  <a:srgbClr val="003399"/>
                </a:solidFill>
              </a:rPr>
              <a:t> </a:t>
            </a:r>
            <a:r>
              <a:rPr lang="en-US" u="sng">
                <a:solidFill>
                  <a:srgbClr val="003399"/>
                </a:solidFill>
              </a:rPr>
              <a:t>To Notify/The Notification of GSA </a:t>
            </a:r>
            <a:r>
              <a:rPr lang="en-US">
                <a:solidFill>
                  <a:srgbClr val="003399"/>
                </a:solidFill>
              </a:rPr>
              <a:t>of available excess property </a:t>
            </a:r>
            <a:endParaRPr/>
          </a:p>
          <a:p>
            <a:pPr indent="-190500" lvl="1" marL="342900" rtl="0" algn="l">
              <a:spcBef>
                <a:spcPts val="480"/>
              </a:spcBef>
              <a:spcAft>
                <a:spcPts val="0"/>
              </a:spcAft>
              <a:buSzPts val="2400"/>
              <a:buFont typeface="Noto Sans Symbols"/>
              <a:buNone/>
            </a:pPr>
            <a:r>
              <a:t/>
            </a:r>
            <a:endParaRPr>
              <a:solidFill>
                <a:srgbClr val="003399"/>
              </a:solidFill>
            </a:endParaRPr>
          </a:p>
          <a:p>
            <a:pPr indent="-342900" lvl="1" marL="342900" rtl="0" algn="l">
              <a:spcBef>
                <a:spcPts val="480"/>
              </a:spcBef>
              <a:spcAft>
                <a:spcPts val="0"/>
              </a:spcAft>
              <a:buSzPts val="2400"/>
              <a:buFont typeface="Noto Sans Symbols"/>
              <a:buChar char="⮚"/>
            </a:pPr>
            <a:r>
              <a:rPr b="1" lang="en-US" u="sng">
                <a:solidFill>
                  <a:srgbClr val="003399"/>
                </a:solidFill>
              </a:rPr>
              <a:t>Screening</a:t>
            </a:r>
            <a:r>
              <a:rPr lang="en-US">
                <a:solidFill>
                  <a:srgbClr val="003399"/>
                </a:solidFill>
              </a:rPr>
              <a:t>- Federal Agencies and the SASP are able to </a:t>
            </a:r>
            <a:r>
              <a:rPr lang="en-US" u="sng">
                <a:solidFill>
                  <a:srgbClr val="003399"/>
                </a:solidFill>
              </a:rPr>
              <a:t>view/search for the property </a:t>
            </a:r>
            <a:endParaRPr/>
          </a:p>
          <a:p>
            <a:pPr indent="-190500" lvl="1" marL="342900" rtl="0" algn="l">
              <a:spcBef>
                <a:spcPts val="480"/>
              </a:spcBef>
              <a:spcAft>
                <a:spcPts val="0"/>
              </a:spcAft>
              <a:buSzPts val="2400"/>
              <a:buFont typeface="Noto Sans Symbols"/>
              <a:buNone/>
            </a:pPr>
            <a:r>
              <a:t/>
            </a:r>
            <a:endParaRPr b="1" i="1">
              <a:solidFill>
                <a:srgbClr val="003399"/>
              </a:solidFill>
            </a:endParaRPr>
          </a:p>
          <a:p>
            <a:pPr indent="-342900" lvl="1" marL="342900" rtl="0" algn="l">
              <a:spcBef>
                <a:spcPts val="480"/>
              </a:spcBef>
              <a:spcAft>
                <a:spcPts val="0"/>
              </a:spcAft>
              <a:buSzPts val="2400"/>
              <a:buFont typeface="Noto Sans Symbols"/>
              <a:buChar char="⮚"/>
            </a:pPr>
            <a:r>
              <a:rPr b="1" lang="en-US" u="sng">
                <a:solidFill>
                  <a:srgbClr val="003399"/>
                </a:solidFill>
              </a:rPr>
              <a:t>Select (“Freeze”)</a:t>
            </a:r>
            <a:r>
              <a:rPr b="1" lang="en-US">
                <a:solidFill>
                  <a:srgbClr val="003399"/>
                </a:solidFill>
              </a:rPr>
              <a:t>-</a:t>
            </a:r>
            <a:r>
              <a:rPr lang="en-US">
                <a:solidFill>
                  <a:srgbClr val="003399"/>
                </a:solidFill>
              </a:rPr>
              <a:t> Federal Agencies or the SASP makes </a:t>
            </a:r>
            <a:r>
              <a:rPr lang="en-US" u="sng">
                <a:solidFill>
                  <a:srgbClr val="003399"/>
                </a:solidFill>
              </a:rPr>
              <a:t>a request </a:t>
            </a:r>
            <a:r>
              <a:rPr lang="en-US">
                <a:solidFill>
                  <a:srgbClr val="003399"/>
                </a:solidFill>
              </a:rPr>
              <a:t>for the property </a:t>
            </a:r>
            <a:endParaRPr/>
          </a:p>
          <a:p>
            <a:pPr indent="-190500" lvl="0" marL="342900" rtl="0" algn="l">
              <a:spcBef>
                <a:spcPts val="480"/>
              </a:spcBef>
              <a:spcAft>
                <a:spcPts val="0"/>
              </a:spcAft>
              <a:buClr>
                <a:srgbClr val="013C88"/>
              </a:buClr>
              <a:buSzPts val="2400"/>
              <a:buNone/>
            </a:pPr>
            <a:r>
              <a:t/>
            </a:r>
            <a:endParaRPr/>
          </a:p>
        </p:txBody>
      </p:sp>
      <p:sp>
        <p:nvSpPr>
          <p:cNvPr id="160" name="Google Shape;160;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7" name="Google Shape;167;p25"/>
          <p:cNvSpPr txBox="1"/>
          <p:nvPr>
            <p:ph type="title"/>
          </p:nvPr>
        </p:nvSpPr>
        <p:spPr>
          <a:xfrm>
            <a:off x="457200" y="1479550"/>
            <a:ext cx="7769225" cy="5847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Terms and Terminology</a:t>
            </a:r>
            <a:endParaRPr/>
          </a:p>
        </p:txBody>
      </p:sp>
      <p:sp>
        <p:nvSpPr>
          <p:cNvPr id="168" name="Google Shape;168;p25"/>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800"/>
              <a:buChar char="⮚"/>
            </a:pPr>
            <a:r>
              <a:rPr b="1" lang="en-US" sz="1800" u="sng">
                <a:solidFill>
                  <a:srgbClr val="003399"/>
                </a:solidFill>
              </a:rPr>
              <a:t>Exchange/Sale Property </a:t>
            </a:r>
            <a:r>
              <a:rPr lang="en-US" sz="1600">
                <a:solidFill>
                  <a:srgbClr val="003399"/>
                </a:solidFill>
              </a:rPr>
              <a:t>- </a:t>
            </a:r>
            <a:r>
              <a:rPr lang="en-US" sz="1800">
                <a:solidFill>
                  <a:srgbClr val="003399"/>
                </a:solidFill>
              </a:rPr>
              <a:t>Property </a:t>
            </a:r>
            <a:r>
              <a:rPr lang="en-US" sz="1800" u="sng">
                <a:solidFill>
                  <a:srgbClr val="003399"/>
                </a:solidFill>
              </a:rPr>
              <a:t>not </a:t>
            </a:r>
            <a:r>
              <a:rPr lang="en-US" sz="1800">
                <a:solidFill>
                  <a:srgbClr val="003399"/>
                </a:solidFill>
              </a:rPr>
              <a:t>excess to the needs of the holding agency but eligible for replacement (w/some restrictions). The exchange (trade-in) allowance or sale proceeds are used to </a:t>
            </a:r>
            <a:r>
              <a:rPr lang="en-US" sz="1800" u="sng">
                <a:solidFill>
                  <a:srgbClr val="003399"/>
                </a:solidFill>
              </a:rPr>
              <a:t>pay for replacement</a:t>
            </a:r>
            <a:r>
              <a:rPr lang="en-US" sz="1800">
                <a:solidFill>
                  <a:srgbClr val="003399"/>
                </a:solidFill>
              </a:rPr>
              <a:t> with a similar item.</a:t>
            </a:r>
            <a:endParaRPr/>
          </a:p>
          <a:p>
            <a:pPr indent="-241300" lvl="0" marL="342900" rtl="0" algn="l">
              <a:lnSpc>
                <a:spcPct val="90000"/>
              </a:lnSpc>
              <a:spcBef>
                <a:spcPts val="320"/>
              </a:spcBef>
              <a:spcAft>
                <a:spcPts val="0"/>
              </a:spcAft>
              <a:buSzPts val="1600"/>
              <a:buNone/>
            </a:pPr>
            <a:r>
              <a:t/>
            </a:r>
            <a:endParaRPr sz="1600">
              <a:solidFill>
                <a:srgbClr val="003399"/>
              </a:solidFill>
            </a:endParaRPr>
          </a:p>
          <a:p>
            <a:pPr indent="-342900" lvl="0" marL="342900" rtl="0" algn="l">
              <a:lnSpc>
                <a:spcPct val="90000"/>
              </a:lnSpc>
              <a:spcBef>
                <a:spcPts val="360"/>
              </a:spcBef>
              <a:spcAft>
                <a:spcPts val="0"/>
              </a:spcAft>
              <a:buSzPts val="1800"/>
              <a:buChar char="⮚"/>
            </a:pPr>
            <a:r>
              <a:rPr b="1" lang="en-US" sz="1800" u="sng">
                <a:solidFill>
                  <a:srgbClr val="003399"/>
                </a:solidFill>
              </a:rPr>
              <a:t>Reimbursable Property</a:t>
            </a:r>
            <a:r>
              <a:rPr b="1" lang="en-US" sz="1600" u="sng">
                <a:solidFill>
                  <a:srgbClr val="003399"/>
                </a:solidFill>
              </a:rPr>
              <a:t> </a:t>
            </a:r>
            <a:r>
              <a:rPr b="1" lang="en-US" sz="1600">
                <a:solidFill>
                  <a:srgbClr val="003399"/>
                </a:solidFill>
              </a:rPr>
              <a:t>–</a:t>
            </a:r>
            <a:r>
              <a:rPr lang="en-US" sz="1600">
                <a:solidFill>
                  <a:srgbClr val="003399"/>
                </a:solidFill>
              </a:rPr>
              <a:t> </a:t>
            </a:r>
            <a:r>
              <a:rPr lang="en-US" sz="1800">
                <a:solidFill>
                  <a:srgbClr val="003399"/>
                </a:solidFill>
              </a:rPr>
              <a:t>Property that because of its </a:t>
            </a:r>
            <a:r>
              <a:rPr lang="en-US" sz="1800" u="sng">
                <a:solidFill>
                  <a:srgbClr val="003399"/>
                </a:solidFill>
              </a:rPr>
              <a:t>funding source </a:t>
            </a:r>
            <a:r>
              <a:rPr lang="en-US" sz="1800">
                <a:solidFill>
                  <a:srgbClr val="003399"/>
                </a:solidFill>
              </a:rPr>
              <a:t>or exchange sale designation allows an agency to be </a:t>
            </a:r>
            <a:r>
              <a:rPr lang="en-US" sz="1800" u="sng">
                <a:solidFill>
                  <a:srgbClr val="003399"/>
                </a:solidFill>
              </a:rPr>
              <a:t>compensated</a:t>
            </a:r>
            <a:r>
              <a:rPr lang="en-US" sz="1800">
                <a:solidFill>
                  <a:srgbClr val="003399"/>
                </a:solidFill>
              </a:rPr>
              <a:t> from proceeds</a:t>
            </a:r>
            <a:endParaRPr/>
          </a:p>
          <a:p>
            <a:pPr indent="-241300" lvl="0" marL="342900" rtl="0" algn="l">
              <a:lnSpc>
                <a:spcPct val="90000"/>
              </a:lnSpc>
              <a:spcBef>
                <a:spcPts val="320"/>
              </a:spcBef>
              <a:spcAft>
                <a:spcPts val="0"/>
              </a:spcAft>
              <a:buSzPts val="1600"/>
              <a:buNone/>
            </a:pPr>
            <a:r>
              <a:t/>
            </a:r>
            <a:endParaRPr sz="1600">
              <a:solidFill>
                <a:srgbClr val="003399"/>
              </a:solidFill>
            </a:endParaRPr>
          </a:p>
          <a:p>
            <a:pPr indent="-342900" lvl="0" marL="342900" rtl="0" algn="l">
              <a:lnSpc>
                <a:spcPct val="90000"/>
              </a:lnSpc>
              <a:spcBef>
                <a:spcPts val="360"/>
              </a:spcBef>
              <a:spcAft>
                <a:spcPts val="0"/>
              </a:spcAft>
              <a:buSzPts val="1800"/>
              <a:buChar char="⮚"/>
            </a:pPr>
            <a:r>
              <a:rPr b="1" lang="en-US" sz="1800" u="sng"/>
              <a:t>Computers For Learning (CFL)</a:t>
            </a:r>
            <a:r>
              <a:rPr lang="en-US" sz="1600"/>
              <a:t> </a:t>
            </a:r>
            <a:r>
              <a:rPr lang="en-US" sz="1800"/>
              <a:t>– </a:t>
            </a:r>
            <a:r>
              <a:rPr lang="en-US" sz="1800">
                <a:solidFill>
                  <a:srgbClr val="003399"/>
                </a:solidFill>
              </a:rPr>
              <a:t>GSA program to implement Executive Order 12999, which directs agencies, to the extent permitted by law, </a:t>
            </a:r>
            <a:r>
              <a:rPr lang="en-US" sz="1800" u="sng">
                <a:solidFill>
                  <a:srgbClr val="003399"/>
                </a:solidFill>
              </a:rPr>
              <a:t>to transfer computer and related peripheral equipment excess to their needs </a:t>
            </a:r>
            <a:r>
              <a:rPr lang="en-US" sz="1800">
                <a:solidFill>
                  <a:srgbClr val="003399"/>
                </a:solidFill>
              </a:rPr>
              <a:t>directly to schools and some educational nonprofit organizations. </a:t>
            </a:r>
            <a:r>
              <a:rPr lang="en-US" sz="1600">
                <a:solidFill>
                  <a:srgbClr val="003399"/>
                </a:solidFill>
              </a:rPr>
              <a:t>(www.computersforlearning.gov) </a:t>
            </a:r>
            <a:endParaRPr/>
          </a:p>
          <a:p>
            <a:pPr indent="-119062" lvl="1" marL="742950" rtl="0" algn="l">
              <a:lnSpc>
                <a:spcPct val="90000"/>
              </a:lnSpc>
              <a:spcBef>
                <a:spcPts val="320"/>
              </a:spcBef>
              <a:spcAft>
                <a:spcPts val="0"/>
              </a:spcAft>
              <a:buSzPts val="1600"/>
              <a:buNone/>
            </a:pPr>
            <a:r>
              <a:t/>
            </a:r>
            <a:endParaRPr sz="1600">
              <a:solidFill>
                <a:srgbClr val="003399"/>
              </a:solidFill>
            </a:endParaRPr>
          </a:p>
          <a:p>
            <a:pPr indent="-254000" lvl="0" marL="342900" rtl="0" algn="l">
              <a:lnSpc>
                <a:spcPct val="90000"/>
              </a:lnSpc>
              <a:spcBef>
                <a:spcPts val="280"/>
              </a:spcBef>
              <a:spcAft>
                <a:spcPts val="0"/>
              </a:spcAft>
              <a:buSzPts val="1400"/>
              <a:buNone/>
            </a:pPr>
            <a:r>
              <a:t/>
            </a:r>
            <a:endParaRPr sz="1400">
              <a:solidFill>
                <a:srgbClr val="003399"/>
              </a:solidFill>
            </a:endParaRPr>
          </a:p>
          <a:p>
            <a:pPr indent="-254000" lvl="0" marL="342900" rtl="0" algn="l">
              <a:lnSpc>
                <a:spcPct val="90000"/>
              </a:lnSpc>
              <a:spcBef>
                <a:spcPts val="280"/>
              </a:spcBef>
              <a:spcAft>
                <a:spcPts val="0"/>
              </a:spcAft>
              <a:buSzPts val="1400"/>
              <a:buNone/>
            </a:pPr>
            <a:r>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5" name="Google Shape;175;p26"/>
          <p:cNvSpPr txBox="1"/>
          <p:nvPr>
            <p:ph type="title"/>
          </p:nvPr>
        </p:nvSpPr>
        <p:spPr>
          <a:xfrm>
            <a:off x="457200" y="1249363"/>
            <a:ext cx="7772400" cy="51911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800"/>
              <a:t>Terms and Terminology</a:t>
            </a:r>
            <a:endParaRPr/>
          </a:p>
        </p:txBody>
      </p:sp>
      <p:sp>
        <p:nvSpPr>
          <p:cNvPr id="176" name="Google Shape;176;p26"/>
          <p:cNvSpPr txBox="1"/>
          <p:nvPr/>
        </p:nvSpPr>
        <p:spPr>
          <a:xfrm>
            <a:off x="685800" y="1752600"/>
            <a:ext cx="7924800" cy="614322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t/>
            </a:r>
            <a:endParaRPr b="0" i="0" sz="1800" u="sng"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rPr b="1" i="0" lang="en-US" sz="1800" u="sng" cap="none" strike="noStrike">
                <a:solidFill>
                  <a:srgbClr val="013C88"/>
                </a:solidFill>
                <a:latin typeface="Arial"/>
                <a:ea typeface="Arial"/>
                <a:cs typeface="Arial"/>
                <a:sym typeface="Arial"/>
              </a:rPr>
              <a:t>GSA Auctions</a:t>
            </a:r>
            <a:r>
              <a:rPr b="0" i="0" lang="en-US" sz="1800" u="none" cap="none" strike="noStrike">
                <a:solidFill>
                  <a:srgbClr val="013C88"/>
                </a:solidFill>
                <a:latin typeface="Arial"/>
                <a:ea typeface="Arial"/>
                <a:cs typeface="Arial"/>
                <a:sym typeface="Arial"/>
              </a:rPr>
              <a:t> – GSA’s internet sales site. </a:t>
            </a:r>
            <a:r>
              <a:rPr b="0" i="0" lang="en-US" sz="1800" u="sng" cap="none" strike="noStrike">
                <a:solidFill>
                  <a:srgbClr val="013C88"/>
                </a:solidFill>
                <a:latin typeface="Arial"/>
                <a:ea typeface="Arial"/>
                <a:cs typeface="Arial"/>
                <a:sym typeface="Arial"/>
              </a:rPr>
              <a:t>It offers on-line auctions of surplus and exchange/sale property. </a:t>
            </a:r>
            <a:r>
              <a:rPr b="0" i="0" lang="en-US" sz="1800" u="none" cap="none" strike="noStrike">
                <a:solidFill>
                  <a:srgbClr val="013C88"/>
                </a:solidFill>
                <a:latin typeface="Arial"/>
                <a:ea typeface="Arial"/>
                <a:cs typeface="Arial"/>
                <a:sym typeface="Arial"/>
              </a:rPr>
              <a:t>(www.gsaauctions.gov)</a:t>
            </a:r>
            <a:endParaRPr/>
          </a:p>
          <a:p>
            <a:pPr indent="0" lvl="1" marL="457200" marR="0" rtl="0" algn="l">
              <a:spcBef>
                <a:spcPts val="0"/>
              </a:spcBef>
              <a:spcAft>
                <a:spcPts val="0"/>
              </a:spcAft>
              <a:buNone/>
            </a:pPr>
            <a:r>
              <a:t/>
            </a:r>
            <a:endParaRPr b="0" i="0" sz="1600" u="sng"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rPr b="1" i="0" lang="en-US" sz="1800" u="sng" cap="none" strike="noStrike">
                <a:solidFill>
                  <a:srgbClr val="013C88"/>
                </a:solidFill>
                <a:latin typeface="Arial"/>
                <a:ea typeface="Arial"/>
                <a:cs typeface="Arial"/>
                <a:sym typeface="Arial"/>
              </a:rPr>
              <a:t>GSAXcess</a:t>
            </a:r>
            <a:r>
              <a:rPr b="0" i="0" lang="en-US" sz="1800" u="none" cap="none" strike="noStrike">
                <a:solidFill>
                  <a:srgbClr val="013C88"/>
                </a:solidFill>
                <a:latin typeface="Arial"/>
                <a:ea typeface="Arial"/>
                <a:cs typeface="Arial"/>
                <a:sym typeface="Arial"/>
              </a:rPr>
              <a:t> – GSA’s automated excess personal property system. It allows for automated </a:t>
            </a:r>
            <a:r>
              <a:rPr b="0" i="0" lang="en-US" sz="1800" u="sng" cap="none" strike="noStrike">
                <a:solidFill>
                  <a:srgbClr val="013C88"/>
                </a:solidFill>
                <a:latin typeface="Arial"/>
                <a:ea typeface="Arial"/>
                <a:cs typeface="Arial"/>
                <a:sym typeface="Arial"/>
              </a:rPr>
              <a:t>reporting of excess property, searching and selecting property, and processing transfers</a:t>
            </a:r>
            <a:r>
              <a:rPr b="0" i="0" lang="en-US" sz="1800" u="none" cap="none" strike="noStrike">
                <a:solidFill>
                  <a:srgbClr val="013C88"/>
                </a:solidFill>
                <a:latin typeface="Arial"/>
                <a:ea typeface="Arial"/>
                <a:cs typeface="Arial"/>
                <a:sym typeface="Arial"/>
              </a:rPr>
              <a:t>. (www.gsaxcess.gov) </a:t>
            </a:r>
            <a:endParaRPr/>
          </a:p>
          <a:p>
            <a:pPr indent="0" lvl="1" marL="457200" marR="0" rtl="0" algn="l">
              <a:spcBef>
                <a:spcPts val="0"/>
              </a:spcBef>
              <a:spcAft>
                <a:spcPts val="0"/>
              </a:spcAft>
              <a:buNone/>
            </a:pPr>
            <a:r>
              <a:t/>
            </a:r>
            <a:endParaRPr b="0" i="0" sz="16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rPr b="1" i="0" lang="en-US" sz="1800" u="sng" cap="none" strike="noStrike">
                <a:solidFill>
                  <a:srgbClr val="013C88"/>
                </a:solidFill>
                <a:latin typeface="Arial"/>
                <a:ea typeface="Arial"/>
                <a:cs typeface="Arial"/>
                <a:sym typeface="Arial"/>
              </a:rPr>
              <a:t>Mysales</a:t>
            </a:r>
            <a:r>
              <a:rPr b="1" i="0" lang="en-US" sz="2400" u="none" cap="none" strike="noStrike">
                <a:solidFill>
                  <a:srgbClr val="013C88"/>
                </a:solidFill>
                <a:latin typeface="Arial"/>
                <a:ea typeface="Arial"/>
                <a:cs typeface="Arial"/>
                <a:sym typeface="Arial"/>
              </a:rPr>
              <a:t> </a:t>
            </a:r>
            <a:r>
              <a:rPr b="0" i="0" lang="en-US" sz="2400" u="none" cap="none" strike="noStrike">
                <a:solidFill>
                  <a:srgbClr val="013C88"/>
                </a:solidFill>
                <a:latin typeface="Arial"/>
                <a:ea typeface="Arial"/>
                <a:cs typeface="Arial"/>
                <a:sym typeface="Arial"/>
              </a:rPr>
              <a:t>- </a:t>
            </a:r>
            <a:r>
              <a:rPr b="0" i="0" lang="en-US" sz="1800" u="none" cap="none" strike="noStrike">
                <a:solidFill>
                  <a:srgbClr val="013C88"/>
                </a:solidFill>
                <a:latin typeface="Arial"/>
                <a:ea typeface="Arial"/>
                <a:cs typeface="Arial"/>
                <a:sym typeface="Arial"/>
              </a:rPr>
              <a:t>GSA’s website for agencies’ personal property inventory reported to GSA for sale. The website allows federal agencies </a:t>
            </a:r>
            <a:r>
              <a:rPr b="0" i="1" lang="en-US" sz="1800" u="sng" cap="none" strike="noStrike">
                <a:solidFill>
                  <a:srgbClr val="013C88"/>
                </a:solidFill>
                <a:latin typeface="Arial"/>
                <a:ea typeface="Arial"/>
                <a:cs typeface="Arial"/>
                <a:sym typeface="Arial"/>
              </a:rPr>
              <a:t>to review and modify </a:t>
            </a:r>
            <a:r>
              <a:rPr b="0" i="1" lang="en-US" sz="1800" u="none" cap="none" strike="noStrike">
                <a:solidFill>
                  <a:srgbClr val="013C88"/>
                </a:solidFill>
                <a:latin typeface="Arial"/>
                <a:ea typeface="Arial"/>
                <a:cs typeface="Arial"/>
                <a:sym typeface="Arial"/>
              </a:rPr>
              <a:t>the surplus and exchange/sale property they </a:t>
            </a:r>
            <a:r>
              <a:rPr b="0" i="1" lang="en-US" sz="1800" u="sng" cap="none" strike="noStrike">
                <a:solidFill>
                  <a:srgbClr val="013C88"/>
                </a:solidFill>
                <a:latin typeface="Arial"/>
                <a:ea typeface="Arial"/>
                <a:cs typeface="Arial"/>
                <a:sym typeface="Arial"/>
              </a:rPr>
              <a:t>reported to GSA for sale</a:t>
            </a:r>
            <a:r>
              <a:rPr b="0" i="1" lang="en-US" sz="1800" u="none" cap="none" strike="noStrike">
                <a:solidFill>
                  <a:srgbClr val="013C88"/>
                </a:solidFill>
                <a:latin typeface="Arial"/>
                <a:ea typeface="Arial"/>
                <a:cs typeface="Arial"/>
                <a:sym typeface="Arial"/>
              </a:rPr>
              <a:t>. </a:t>
            </a:r>
            <a:r>
              <a:rPr b="0" i="0" lang="en-US" sz="1800" u="none" cap="none" strike="noStrike">
                <a:solidFill>
                  <a:srgbClr val="013C88"/>
                </a:solidFill>
                <a:latin typeface="Arial"/>
                <a:ea typeface="Arial"/>
                <a:cs typeface="Arial"/>
                <a:sym typeface="Arial"/>
              </a:rPr>
              <a:t>(</a:t>
            </a:r>
            <a:r>
              <a:rPr b="0" i="0" lang="en-US" sz="1800" u="none" cap="none" strike="noStrike">
                <a:solidFill>
                  <a:srgbClr val="003399"/>
                </a:solidFill>
                <a:latin typeface="Arial"/>
                <a:ea typeface="Arial"/>
                <a:cs typeface="Arial"/>
                <a:sym typeface="Arial"/>
              </a:rPr>
              <a:t>www.mysales.fss.gsa.gov)</a:t>
            </a:r>
            <a:endParaRPr/>
          </a:p>
          <a:p>
            <a:pPr indent="0" lvl="1" marL="457200" marR="0" rtl="0" algn="l">
              <a:spcBef>
                <a:spcPts val="0"/>
              </a:spcBef>
              <a:spcAft>
                <a:spcPts val="0"/>
              </a:spcAft>
              <a:buNone/>
            </a:pPr>
            <a:r>
              <a:t/>
            </a:r>
            <a:endParaRPr b="0" i="0" sz="16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6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800" u="sng"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800" u="sng"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800" u="sng"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800" u="sng"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800" u="sng"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rgbClr val="013C88"/>
              </a:solidFill>
              <a:latin typeface="Arial"/>
              <a:ea typeface="Arial"/>
              <a:cs typeface="Arial"/>
              <a:sym typeface="Arial"/>
            </a:endParaRPr>
          </a:p>
          <a:p>
            <a:pPr indent="0" lvl="0" marL="0" marR="0" rtl="0" algn="l">
              <a:spcBef>
                <a:spcPts val="0"/>
              </a:spcBef>
              <a:spcAft>
                <a:spcPts val="0"/>
              </a:spcAft>
              <a:buNone/>
            </a:pPr>
            <a:r>
              <a:t/>
            </a:r>
            <a:endParaRPr sz="1600">
              <a:solidFill>
                <a:srgbClr val="013C88"/>
              </a:solidFill>
              <a:latin typeface="Arial"/>
              <a:ea typeface="Arial"/>
              <a:cs typeface="Arial"/>
              <a:sym typeface="Arial"/>
            </a:endParaRPr>
          </a:p>
          <a:p>
            <a:pPr indent="0" lvl="0" marL="0" marR="0" rtl="0" algn="l">
              <a:spcBef>
                <a:spcPts val="320"/>
              </a:spcBef>
              <a:spcAft>
                <a:spcPts val="0"/>
              </a:spcAft>
              <a:buClr>
                <a:schemeClr val="lt1"/>
              </a:buClr>
              <a:buSzPts val="1600"/>
              <a:buFont typeface="Noto Sans Symbols"/>
              <a:buNone/>
            </a:pPr>
            <a:r>
              <a:t/>
            </a:r>
            <a:endParaRPr sz="1600">
              <a:solidFill>
                <a:srgbClr val="013C88"/>
              </a:solidFill>
              <a:latin typeface="Arial"/>
              <a:ea typeface="Arial"/>
              <a:cs typeface="Arial"/>
              <a:sym typeface="Arial"/>
            </a:endParaRPr>
          </a:p>
        </p:txBody>
      </p:sp>
      <p:sp>
        <p:nvSpPr>
          <p:cNvPr id="177" name="Google Shape;177;p26"/>
          <p:cNvSpPr txBox="1"/>
          <p:nvPr/>
        </p:nvSpPr>
        <p:spPr>
          <a:xfrm>
            <a:off x="7299325" y="3925888"/>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4" name="Google Shape;184;p27"/>
          <p:cNvSpPr txBox="1"/>
          <p:nvPr>
            <p:ph type="title"/>
          </p:nvPr>
        </p:nvSpPr>
        <p:spPr>
          <a:xfrm>
            <a:off x="228600" y="1295400"/>
            <a:ext cx="8458200" cy="5651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sz="3100">
                <a:solidFill>
                  <a:schemeClr val="lt1"/>
                </a:solidFill>
              </a:rPr>
              <a:t> </a:t>
            </a:r>
            <a:r>
              <a:rPr lang="en-US" sz="2800">
                <a:solidFill>
                  <a:srgbClr val="003399"/>
                </a:solidFill>
              </a:rPr>
              <a:t>Condition Code Terminology</a:t>
            </a:r>
            <a:endParaRPr/>
          </a:p>
        </p:txBody>
      </p:sp>
      <p:graphicFrame>
        <p:nvGraphicFramePr>
          <p:cNvPr id="185" name="Google Shape;185;p27"/>
          <p:cNvGraphicFramePr/>
          <p:nvPr/>
        </p:nvGraphicFramePr>
        <p:xfrm>
          <a:off x="762000" y="2133601"/>
          <a:ext cx="3000000" cy="3000000"/>
        </p:xfrm>
        <a:graphic>
          <a:graphicData uri="http://schemas.openxmlformats.org/drawingml/2006/table">
            <a:tbl>
              <a:tblPr>
                <a:noFill/>
                <a:tableStyleId>{64945414-F1AC-4A52-8109-652CD0FB8965}</a:tableStyleId>
              </a:tblPr>
              <a:tblGrid>
                <a:gridCol w="3505200"/>
                <a:gridCol w="3505200"/>
              </a:tblGrid>
              <a:tr h="533400">
                <a:tc>
                  <a:txBody>
                    <a:bodyPr/>
                    <a:lstStyle/>
                    <a:p>
                      <a:pPr indent="0" lvl="0" marL="0" marR="0" rtl="0" algn="ctr">
                        <a:lnSpc>
                          <a:spcPct val="100000"/>
                        </a:lnSpc>
                        <a:spcBef>
                          <a:spcPts val="0"/>
                        </a:spcBef>
                        <a:spcAft>
                          <a:spcPts val="0"/>
                        </a:spcAft>
                        <a:buClr>
                          <a:schemeClr val="lt1"/>
                        </a:buClr>
                        <a:buSzPts val="2000"/>
                        <a:buFont typeface="Noto Sans Symbols"/>
                        <a:buNone/>
                      </a:pPr>
                      <a:r>
                        <a:rPr b="0" i="0" lang="en-US" sz="2000" u="none" cap="none" strike="noStrike">
                          <a:solidFill>
                            <a:srgbClr val="013C88"/>
                          </a:solidFill>
                          <a:latin typeface="Arial"/>
                          <a:ea typeface="Arial"/>
                          <a:cs typeface="Arial"/>
                          <a:sym typeface="Arial"/>
                        </a:rPr>
                        <a:t>Disposal Condition Code</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Noto Sans Symbols"/>
                        <a:buNone/>
                      </a:pPr>
                      <a:r>
                        <a:rPr b="0" i="0" lang="en-US" sz="2000" u="none" cap="none" strike="noStrike">
                          <a:solidFill>
                            <a:srgbClr val="013C88"/>
                          </a:solidFill>
                          <a:latin typeface="Arial"/>
                          <a:ea typeface="Arial"/>
                          <a:cs typeface="Arial"/>
                          <a:sym typeface="Arial"/>
                        </a:rPr>
                        <a:t>Definition</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91250">
                <a:tc>
                  <a:txBody>
                    <a:bodyPr/>
                    <a:lstStyle/>
                    <a:p>
                      <a:pPr indent="0" lvl="0" marL="0" marR="0" rtl="0" algn="ctr">
                        <a:lnSpc>
                          <a:spcPct val="100000"/>
                        </a:lnSpc>
                        <a:spcBef>
                          <a:spcPts val="0"/>
                        </a:spcBef>
                        <a:spcAft>
                          <a:spcPts val="0"/>
                        </a:spcAft>
                        <a:buClr>
                          <a:schemeClr val="lt1"/>
                        </a:buClr>
                        <a:buSzPts val="2000"/>
                        <a:buFont typeface="Noto Sans Symbols"/>
                        <a:buNone/>
                      </a:pPr>
                      <a:r>
                        <a:rPr b="1" i="0" lang="en-US" sz="2000" u="none" cap="none" strike="noStrike">
                          <a:solidFill>
                            <a:srgbClr val="013C88"/>
                          </a:solidFill>
                          <a:latin typeface="Arial"/>
                          <a:ea typeface="Arial"/>
                          <a:cs typeface="Arial"/>
                          <a:sym typeface="Arial"/>
                        </a:rPr>
                        <a:t>N</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600"/>
                        <a:buFont typeface="Noto Sans Symbols"/>
                        <a:buNone/>
                      </a:pPr>
                      <a:r>
                        <a:rPr b="1" i="0" lang="en-US" sz="1600" u="sng" cap="none" strike="noStrike">
                          <a:solidFill>
                            <a:srgbClr val="013C88"/>
                          </a:solidFill>
                          <a:latin typeface="Arial"/>
                          <a:ea typeface="Arial"/>
                          <a:cs typeface="Arial"/>
                          <a:sym typeface="Arial"/>
                        </a:rPr>
                        <a:t>New</a:t>
                      </a:r>
                      <a:r>
                        <a:rPr b="1" i="0" lang="en-US" sz="1600" u="none" cap="none" strike="noStrike">
                          <a:solidFill>
                            <a:srgbClr val="013C88"/>
                          </a:solidFill>
                          <a:latin typeface="Arial"/>
                          <a:ea typeface="Arial"/>
                          <a:cs typeface="Arial"/>
                          <a:sym typeface="Arial"/>
                        </a:rPr>
                        <a:t>.</a:t>
                      </a:r>
                      <a:r>
                        <a:rPr b="1" i="0" lang="en-US" sz="1200" u="none" cap="none" strike="noStrike">
                          <a:solidFill>
                            <a:srgbClr val="013C88"/>
                          </a:solidFill>
                          <a:latin typeface="Arial"/>
                          <a:ea typeface="Arial"/>
                          <a:cs typeface="Arial"/>
                          <a:sym typeface="Arial"/>
                        </a:rPr>
                        <a:t>  Property which is in new condition or unused condition and can be used immediately without modifications or repairs.</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37775">
                <a:tc>
                  <a:txBody>
                    <a:bodyPr/>
                    <a:lstStyle/>
                    <a:p>
                      <a:pPr indent="0" lvl="0" marL="0" marR="0" rtl="0" algn="ctr">
                        <a:lnSpc>
                          <a:spcPct val="100000"/>
                        </a:lnSpc>
                        <a:spcBef>
                          <a:spcPts val="0"/>
                        </a:spcBef>
                        <a:spcAft>
                          <a:spcPts val="0"/>
                        </a:spcAft>
                        <a:buClr>
                          <a:schemeClr val="lt1"/>
                        </a:buClr>
                        <a:buSzPts val="2000"/>
                        <a:buFont typeface="Noto Sans Symbols"/>
                        <a:buNone/>
                      </a:pPr>
                      <a:r>
                        <a:rPr b="1" i="0" lang="en-US" sz="2000" u="none" cap="none" strike="noStrike">
                          <a:solidFill>
                            <a:srgbClr val="013C88"/>
                          </a:solidFill>
                          <a:latin typeface="Arial"/>
                          <a:ea typeface="Arial"/>
                          <a:cs typeface="Arial"/>
                          <a:sym typeface="Arial"/>
                        </a:rPr>
                        <a:t>U</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600"/>
                        <a:buFont typeface="Noto Sans Symbols"/>
                        <a:buNone/>
                      </a:pPr>
                      <a:r>
                        <a:rPr b="1" i="0" lang="en-US" sz="1600" u="sng" cap="none" strike="noStrike">
                          <a:solidFill>
                            <a:srgbClr val="013C88"/>
                          </a:solidFill>
                          <a:latin typeface="Arial"/>
                          <a:ea typeface="Arial"/>
                          <a:cs typeface="Arial"/>
                          <a:sym typeface="Arial"/>
                        </a:rPr>
                        <a:t>Usable</a:t>
                      </a:r>
                      <a:r>
                        <a:rPr b="1" i="0" lang="en-US" sz="1600" u="none" cap="none" strike="noStrike">
                          <a:solidFill>
                            <a:srgbClr val="013C88"/>
                          </a:solidFill>
                          <a:latin typeface="Arial"/>
                          <a:ea typeface="Arial"/>
                          <a:cs typeface="Arial"/>
                          <a:sym typeface="Arial"/>
                        </a:rPr>
                        <a:t>.</a:t>
                      </a:r>
                      <a:r>
                        <a:rPr b="1" i="0" lang="en-US" sz="1200" u="none" cap="none" strike="noStrike">
                          <a:solidFill>
                            <a:srgbClr val="013C88"/>
                          </a:solidFill>
                          <a:latin typeface="Arial"/>
                          <a:ea typeface="Arial"/>
                          <a:cs typeface="Arial"/>
                          <a:sym typeface="Arial"/>
                        </a:rPr>
                        <a:t>  Property which shows some wear, but can be used without significant repair.</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91250">
                <a:tc>
                  <a:txBody>
                    <a:bodyPr/>
                    <a:lstStyle/>
                    <a:p>
                      <a:pPr indent="0" lvl="0" marL="0" marR="0" rtl="0" algn="ctr">
                        <a:lnSpc>
                          <a:spcPct val="100000"/>
                        </a:lnSpc>
                        <a:spcBef>
                          <a:spcPts val="0"/>
                        </a:spcBef>
                        <a:spcAft>
                          <a:spcPts val="0"/>
                        </a:spcAft>
                        <a:buClr>
                          <a:schemeClr val="lt1"/>
                        </a:buClr>
                        <a:buSzPts val="2000"/>
                        <a:buFont typeface="Noto Sans Symbols"/>
                        <a:buNone/>
                      </a:pPr>
                      <a:r>
                        <a:rPr b="1" i="0" lang="en-US" sz="2000" u="none" cap="none" strike="noStrike">
                          <a:solidFill>
                            <a:srgbClr val="013C88"/>
                          </a:solidFill>
                          <a:latin typeface="Arial"/>
                          <a:ea typeface="Arial"/>
                          <a:cs typeface="Arial"/>
                          <a:sym typeface="Arial"/>
                        </a:rPr>
                        <a:t>R</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600"/>
                        <a:buFont typeface="Noto Sans Symbols"/>
                        <a:buNone/>
                      </a:pPr>
                      <a:r>
                        <a:rPr b="1" i="0" lang="en-US" sz="1600" u="sng" cap="none" strike="noStrike">
                          <a:solidFill>
                            <a:srgbClr val="013C88"/>
                          </a:solidFill>
                          <a:latin typeface="Arial"/>
                          <a:ea typeface="Arial"/>
                          <a:cs typeface="Arial"/>
                          <a:sym typeface="Arial"/>
                        </a:rPr>
                        <a:t>Repairable</a:t>
                      </a:r>
                      <a:r>
                        <a:rPr b="1" i="0" lang="en-US" sz="1600" u="none" cap="none" strike="noStrike">
                          <a:solidFill>
                            <a:srgbClr val="013C88"/>
                          </a:solidFill>
                          <a:latin typeface="Arial"/>
                          <a:ea typeface="Arial"/>
                          <a:cs typeface="Arial"/>
                          <a:sym typeface="Arial"/>
                        </a:rPr>
                        <a:t>.</a:t>
                      </a:r>
                      <a:r>
                        <a:rPr b="1" i="0" lang="en-US" sz="1200" u="none" cap="none" strike="noStrike">
                          <a:solidFill>
                            <a:srgbClr val="013C88"/>
                          </a:solidFill>
                          <a:latin typeface="Arial"/>
                          <a:ea typeface="Arial"/>
                          <a:cs typeface="Arial"/>
                          <a:sym typeface="Arial"/>
                        </a:rPr>
                        <a:t>  Property which is unusable in its current condition but can be economically repaired.</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91250">
                <a:tc>
                  <a:txBody>
                    <a:bodyPr/>
                    <a:lstStyle/>
                    <a:p>
                      <a:pPr indent="0" lvl="0" marL="0" marR="0" rtl="0" algn="ctr">
                        <a:lnSpc>
                          <a:spcPct val="100000"/>
                        </a:lnSpc>
                        <a:spcBef>
                          <a:spcPts val="0"/>
                        </a:spcBef>
                        <a:spcAft>
                          <a:spcPts val="0"/>
                        </a:spcAft>
                        <a:buClr>
                          <a:schemeClr val="lt1"/>
                        </a:buClr>
                        <a:buSzPts val="2000"/>
                        <a:buFont typeface="Noto Sans Symbols"/>
                        <a:buNone/>
                      </a:pPr>
                      <a:r>
                        <a:rPr b="1" i="0" lang="en-US" sz="2000" u="none" cap="none" strike="noStrike">
                          <a:solidFill>
                            <a:srgbClr val="013C88"/>
                          </a:solidFill>
                          <a:latin typeface="Arial"/>
                          <a:ea typeface="Arial"/>
                          <a:cs typeface="Arial"/>
                          <a:sym typeface="Arial"/>
                        </a:rPr>
                        <a:t>X</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600"/>
                        <a:buFont typeface="Noto Sans Symbols"/>
                        <a:buNone/>
                      </a:pPr>
                      <a:r>
                        <a:rPr b="1" i="0" lang="en-US" sz="1600" u="sng" cap="none" strike="noStrike">
                          <a:solidFill>
                            <a:srgbClr val="013C88"/>
                          </a:solidFill>
                          <a:latin typeface="Arial"/>
                          <a:ea typeface="Arial"/>
                          <a:cs typeface="Arial"/>
                          <a:sym typeface="Arial"/>
                        </a:rPr>
                        <a:t>Salvage</a:t>
                      </a:r>
                      <a:r>
                        <a:rPr b="1" i="0" lang="en-US" sz="1600" u="none" cap="none" strike="noStrike">
                          <a:solidFill>
                            <a:srgbClr val="013C88"/>
                          </a:solidFill>
                          <a:latin typeface="Arial"/>
                          <a:ea typeface="Arial"/>
                          <a:cs typeface="Arial"/>
                          <a:sym typeface="Arial"/>
                        </a:rPr>
                        <a:t>.</a:t>
                      </a:r>
                      <a:r>
                        <a:rPr b="1" i="0" lang="en-US" sz="1200" u="none" cap="none" strike="noStrike">
                          <a:solidFill>
                            <a:srgbClr val="013C88"/>
                          </a:solidFill>
                          <a:latin typeface="Arial"/>
                          <a:ea typeface="Arial"/>
                          <a:cs typeface="Arial"/>
                          <a:sym typeface="Arial"/>
                        </a:rPr>
                        <a:t>  Property which has value in excess of its basic material content, but repair or rehab. Is impractical and/or uneconomical.</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41750">
                <a:tc>
                  <a:txBody>
                    <a:bodyPr/>
                    <a:lstStyle/>
                    <a:p>
                      <a:pPr indent="0" lvl="0" marL="0" marR="0" rtl="0" algn="ctr">
                        <a:lnSpc>
                          <a:spcPct val="100000"/>
                        </a:lnSpc>
                        <a:spcBef>
                          <a:spcPts val="0"/>
                        </a:spcBef>
                        <a:spcAft>
                          <a:spcPts val="0"/>
                        </a:spcAft>
                        <a:buClr>
                          <a:schemeClr val="lt1"/>
                        </a:buClr>
                        <a:buSzPts val="2000"/>
                        <a:buFont typeface="Noto Sans Symbols"/>
                        <a:buNone/>
                      </a:pPr>
                      <a:r>
                        <a:rPr b="1" i="0" lang="en-US" sz="2000" u="none" cap="none" strike="noStrike">
                          <a:solidFill>
                            <a:srgbClr val="013C88"/>
                          </a:solidFill>
                          <a:latin typeface="Arial"/>
                          <a:ea typeface="Arial"/>
                          <a:cs typeface="Arial"/>
                          <a:sym typeface="Arial"/>
                        </a:rPr>
                        <a:t>S</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600"/>
                        <a:buFont typeface="Noto Sans Symbols"/>
                        <a:buNone/>
                      </a:pPr>
                      <a:r>
                        <a:rPr b="1" i="0" lang="en-US" sz="1600" u="sng" cap="none" strike="noStrike">
                          <a:solidFill>
                            <a:srgbClr val="013C88"/>
                          </a:solidFill>
                          <a:latin typeface="Arial"/>
                          <a:ea typeface="Arial"/>
                          <a:cs typeface="Arial"/>
                          <a:sym typeface="Arial"/>
                        </a:rPr>
                        <a:t>Scrap</a:t>
                      </a:r>
                      <a:r>
                        <a:rPr b="1" i="0" lang="en-US" sz="1600" u="none" cap="none" strike="noStrike">
                          <a:solidFill>
                            <a:srgbClr val="013C88"/>
                          </a:solidFill>
                          <a:latin typeface="Arial"/>
                          <a:ea typeface="Arial"/>
                          <a:cs typeface="Arial"/>
                          <a:sym typeface="Arial"/>
                        </a:rPr>
                        <a:t>.  </a:t>
                      </a:r>
                      <a:r>
                        <a:rPr b="1" i="0" lang="en-US" sz="1200" u="none" cap="none" strike="noStrike">
                          <a:solidFill>
                            <a:srgbClr val="013C88"/>
                          </a:solidFill>
                          <a:latin typeface="Arial"/>
                          <a:ea typeface="Arial"/>
                          <a:cs typeface="Arial"/>
                          <a:sym typeface="Arial"/>
                        </a:rPr>
                        <a:t>Property which has no value except for its basic material content.</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8"/>
          <p:cNvSpPr/>
          <p:nvPr/>
        </p:nvSpPr>
        <p:spPr>
          <a:xfrm>
            <a:off x="0" y="0"/>
            <a:ext cx="9144000" cy="685800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192" name="Google Shape;192;p28"/>
          <p:cNvGrpSpPr/>
          <p:nvPr/>
        </p:nvGrpSpPr>
        <p:grpSpPr>
          <a:xfrm>
            <a:off x="1676400" y="914400"/>
            <a:ext cx="3124200" cy="1466850"/>
            <a:chOff x="0" y="1097"/>
            <a:chExt cx="2881" cy="924"/>
          </a:xfrm>
        </p:grpSpPr>
        <p:sp>
          <p:nvSpPr>
            <p:cNvPr id="193" name="Google Shape;193;p28"/>
            <p:cNvSpPr/>
            <p:nvPr/>
          </p:nvSpPr>
          <p:spPr>
            <a:xfrm>
              <a:off x="32" y="1142"/>
              <a:ext cx="2814" cy="834"/>
            </a:xfrm>
            <a:custGeom>
              <a:rect b="b" l="l" r="r" t="t"/>
              <a:pathLst>
                <a:path extrusionOk="0" h="834" w="281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4" name="Google Shape;194;p28"/>
            <p:cNvSpPr/>
            <p:nvPr/>
          </p:nvSpPr>
          <p:spPr>
            <a:xfrm>
              <a:off x="630" y="1724"/>
              <a:ext cx="1585" cy="37"/>
            </a:xfrm>
            <a:custGeom>
              <a:rect b="b" l="l" r="r" t="t"/>
              <a:pathLst>
                <a:path extrusionOk="0" h="37" w="1585">
                  <a:moveTo>
                    <a:pt x="67" y="18"/>
                  </a:moveTo>
                  <a:lnTo>
                    <a:pt x="34" y="36"/>
                  </a:lnTo>
                  <a:lnTo>
                    <a:pt x="1584" y="36"/>
                  </a:lnTo>
                  <a:lnTo>
                    <a:pt x="1584" y="0"/>
                  </a:lnTo>
                  <a:lnTo>
                    <a:pt x="34" y="0"/>
                  </a:lnTo>
                  <a:lnTo>
                    <a:pt x="0" y="18"/>
                  </a:lnTo>
                  <a:lnTo>
                    <a:pt x="34" y="0"/>
                  </a:lnTo>
                  <a:lnTo>
                    <a:pt x="0" y="0"/>
                  </a:lnTo>
                  <a:lnTo>
                    <a:pt x="0" y="18"/>
                  </a:lnTo>
                  <a:lnTo>
                    <a:pt x="67" y="18"/>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5" name="Google Shape;195;p28"/>
            <p:cNvSpPr/>
            <p:nvPr/>
          </p:nvSpPr>
          <p:spPr>
            <a:xfrm>
              <a:off x="630" y="1742"/>
              <a:ext cx="68" cy="279"/>
            </a:xfrm>
            <a:custGeom>
              <a:rect b="b" l="l" r="r" t="t"/>
              <a:pathLst>
                <a:path extrusionOk="0" h="279" w="68">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6" name="Google Shape;196;p28"/>
            <p:cNvSpPr/>
            <p:nvPr/>
          </p:nvSpPr>
          <p:spPr>
            <a:xfrm>
              <a:off x="0" y="1545"/>
              <a:ext cx="682" cy="440"/>
            </a:xfrm>
            <a:custGeom>
              <a:rect b="b" l="l" r="r" t="t"/>
              <a:pathLst>
                <a:path extrusionOk="0" h="440" w="682">
                  <a:moveTo>
                    <a:pt x="14" y="0"/>
                  </a:moveTo>
                  <a:lnTo>
                    <a:pt x="14" y="18"/>
                  </a:lnTo>
                  <a:lnTo>
                    <a:pt x="646" y="439"/>
                  </a:lnTo>
                  <a:lnTo>
                    <a:pt x="681" y="421"/>
                  </a:lnTo>
                  <a:lnTo>
                    <a:pt x="49" y="0"/>
                  </a:lnTo>
                  <a:lnTo>
                    <a:pt x="49" y="18"/>
                  </a:lnTo>
                  <a:lnTo>
                    <a:pt x="14" y="0"/>
                  </a:lnTo>
                  <a:lnTo>
                    <a:pt x="0" y="9"/>
                  </a:lnTo>
                  <a:lnTo>
                    <a:pt x="14" y="18"/>
                  </a:lnTo>
                  <a:lnTo>
                    <a:pt x="14" y="0"/>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7" name="Google Shape;197;p28"/>
            <p:cNvSpPr/>
            <p:nvPr/>
          </p:nvSpPr>
          <p:spPr>
            <a:xfrm>
              <a:off x="14" y="1097"/>
              <a:ext cx="684" cy="467"/>
            </a:xfrm>
            <a:custGeom>
              <a:rect b="b" l="l" r="r" t="t"/>
              <a:pathLst>
                <a:path extrusionOk="0" h="467" w="684">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8" name="Google Shape;198;p28"/>
            <p:cNvSpPr/>
            <p:nvPr/>
          </p:nvSpPr>
          <p:spPr>
            <a:xfrm>
              <a:off x="630" y="1142"/>
              <a:ext cx="68" cy="270"/>
            </a:xfrm>
            <a:custGeom>
              <a:rect b="b" l="l" r="r" t="t"/>
              <a:pathLst>
                <a:path extrusionOk="0" h="270" w="68">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99" name="Google Shape;199;p28"/>
            <p:cNvSpPr/>
            <p:nvPr/>
          </p:nvSpPr>
          <p:spPr>
            <a:xfrm>
              <a:off x="664" y="1384"/>
              <a:ext cx="1586" cy="28"/>
            </a:xfrm>
            <a:custGeom>
              <a:rect b="b" l="l" r="r" t="t"/>
              <a:pathLst>
                <a:path extrusionOk="0" h="28" w="1586">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00" name="Google Shape;200;p28"/>
            <p:cNvSpPr/>
            <p:nvPr/>
          </p:nvSpPr>
          <p:spPr>
            <a:xfrm>
              <a:off x="2181" y="1097"/>
              <a:ext cx="69" cy="306"/>
            </a:xfrm>
            <a:custGeom>
              <a:rect b="b" l="l" r="r" t="t"/>
              <a:pathLst>
                <a:path extrusionOk="0" h="306" w="69">
                  <a:moveTo>
                    <a:pt x="51" y="36"/>
                  </a:moveTo>
                  <a:lnTo>
                    <a:pt x="0" y="45"/>
                  </a:lnTo>
                  <a:lnTo>
                    <a:pt x="0" y="305"/>
                  </a:lnTo>
                  <a:lnTo>
                    <a:pt x="68" y="305"/>
                  </a:lnTo>
                  <a:lnTo>
                    <a:pt x="68" y="45"/>
                  </a:lnTo>
                  <a:lnTo>
                    <a:pt x="16" y="54"/>
                  </a:lnTo>
                  <a:lnTo>
                    <a:pt x="51" y="36"/>
                  </a:lnTo>
                  <a:lnTo>
                    <a:pt x="0" y="0"/>
                  </a:lnTo>
                  <a:lnTo>
                    <a:pt x="0" y="45"/>
                  </a:lnTo>
                  <a:lnTo>
                    <a:pt x="51" y="36"/>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01" name="Google Shape;201;p28"/>
            <p:cNvSpPr/>
            <p:nvPr/>
          </p:nvSpPr>
          <p:spPr>
            <a:xfrm>
              <a:off x="2198" y="1133"/>
              <a:ext cx="683" cy="431"/>
            </a:xfrm>
            <a:custGeom>
              <a:rect b="b" l="l" r="r" t="t"/>
              <a:pathLst>
                <a:path extrusionOk="0" h="431" w="683">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02" name="Google Shape;202;p28"/>
            <p:cNvSpPr/>
            <p:nvPr/>
          </p:nvSpPr>
          <p:spPr>
            <a:xfrm>
              <a:off x="2181" y="1545"/>
              <a:ext cx="683" cy="476"/>
            </a:xfrm>
            <a:custGeom>
              <a:rect b="b" l="l" r="r" t="t"/>
              <a:pathLst>
                <a:path extrusionOk="0" h="476" w="683">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03" name="Google Shape;203;p28"/>
            <p:cNvSpPr/>
            <p:nvPr/>
          </p:nvSpPr>
          <p:spPr>
            <a:xfrm>
              <a:off x="2181" y="1724"/>
              <a:ext cx="69" cy="252"/>
            </a:xfrm>
            <a:custGeom>
              <a:rect b="b" l="l" r="r" t="t"/>
              <a:pathLst>
                <a:path extrusionOk="0" h="252" w="69">
                  <a:moveTo>
                    <a:pt x="33" y="36"/>
                  </a:moveTo>
                  <a:lnTo>
                    <a:pt x="0" y="18"/>
                  </a:lnTo>
                  <a:lnTo>
                    <a:pt x="0" y="251"/>
                  </a:lnTo>
                  <a:lnTo>
                    <a:pt x="68" y="251"/>
                  </a:lnTo>
                  <a:lnTo>
                    <a:pt x="68" y="18"/>
                  </a:lnTo>
                  <a:lnTo>
                    <a:pt x="33" y="0"/>
                  </a:lnTo>
                  <a:lnTo>
                    <a:pt x="68" y="18"/>
                  </a:lnTo>
                  <a:lnTo>
                    <a:pt x="68" y="0"/>
                  </a:lnTo>
                  <a:lnTo>
                    <a:pt x="33" y="0"/>
                  </a:lnTo>
                  <a:lnTo>
                    <a:pt x="33" y="36"/>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204" name="Google Shape;204;p28"/>
          <p:cNvSpPr txBox="1"/>
          <p:nvPr/>
        </p:nvSpPr>
        <p:spPr>
          <a:xfrm>
            <a:off x="0" y="0"/>
            <a:ext cx="9144000" cy="685800"/>
          </a:xfrm>
          <a:prstGeom prst="rect">
            <a:avLst/>
          </a:prstGeom>
          <a:noFill/>
          <a:ln>
            <a:noFill/>
          </a:ln>
        </p:spPr>
        <p:txBody>
          <a:bodyPr anchorCtr="0" anchor="t" bIns="46025" lIns="92075" spcFirstLastPara="1" rIns="92075" wrap="square" tIns="46025">
            <a:noAutofit/>
          </a:bodyPr>
          <a:lstStyle/>
          <a:p>
            <a:pPr indent="0" lvl="0" marL="0" marR="0" rtl="0" algn="l">
              <a:lnSpc>
                <a:spcPct val="80000"/>
              </a:lnSpc>
              <a:spcBef>
                <a:spcPts val="0"/>
              </a:spcBef>
              <a:spcAft>
                <a:spcPts val="0"/>
              </a:spcAft>
              <a:buClr>
                <a:schemeClr val="dk1"/>
              </a:buClr>
              <a:buSzPts val="2400"/>
              <a:buFont typeface="Times New Roman"/>
              <a:buNone/>
            </a:pPr>
            <a:br>
              <a:rPr b="1" i="1" lang="en-US" sz="2400" u="none" cap="none" strike="noStrike">
                <a:solidFill>
                  <a:schemeClr val="dk1"/>
                </a:solidFill>
                <a:latin typeface="Times New Roman"/>
                <a:ea typeface="Times New Roman"/>
                <a:cs typeface="Times New Roman"/>
                <a:sym typeface="Times New Roman"/>
              </a:rPr>
            </a:br>
            <a:r>
              <a:rPr b="1" i="1" lang="en-US" sz="3200" u="none" cap="none" strike="noStrike">
                <a:solidFill>
                  <a:srgbClr val="005390"/>
                </a:solidFill>
                <a:latin typeface="Times New Roman"/>
                <a:ea typeface="Times New Roman"/>
                <a:cs typeface="Times New Roman"/>
                <a:sym typeface="Times New Roman"/>
              </a:rPr>
              <a:t>FEDERAL DISPOSAL PROCESS</a:t>
            </a:r>
            <a:endParaRPr/>
          </a:p>
        </p:txBody>
      </p:sp>
      <p:pic>
        <p:nvPicPr>
          <p:cNvPr descr="hp_gsaxcess_logo" id="205" name="Google Shape;205;p28"/>
          <p:cNvPicPr preferRelativeResize="0"/>
          <p:nvPr/>
        </p:nvPicPr>
        <p:blipFill rotWithShape="1">
          <a:blip r:embed="rId3">
            <a:alphaModFix/>
          </a:blip>
          <a:srcRect b="0" l="0" r="0" t="0"/>
          <a:stretch/>
        </p:blipFill>
        <p:spPr>
          <a:xfrm>
            <a:off x="1011238" y="3511550"/>
            <a:ext cx="2925762" cy="703263"/>
          </a:xfrm>
          <a:prstGeom prst="rect">
            <a:avLst/>
          </a:prstGeom>
          <a:noFill/>
          <a:ln>
            <a:noFill/>
          </a:ln>
        </p:spPr>
      </p:pic>
      <p:grpSp>
        <p:nvGrpSpPr>
          <p:cNvPr id="206" name="Google Shape;206;p28"/>
          <p:cNvGrpSpPr/>
          <p:nvPr/>
        </p:nvGrpSpPr>
        <p:grpSpPr>
          <a:xfrm>
            <a:off x="4724400" y="914400"/>
            <a:ext cx="4419600" cy="1466850"/>
            <a:chOff x="2879" y="1097"/>
            <a:chExt cx="2881" cy="924"/>
          </a:xfrm>
        </p:grpSpPr>
        <p:sp>
          <p:nvSpPr>
            <p:cNvPr id="207" name="Google Shape;207;p28"/>
            <p:cNvSpPr/>
            <p:nvPr/>
          </p:nvSpPr>
          <p:spPr>
            <a:xfrm>
              <a:off x="2911" y="1142"/>
              <a:ext cx="2814" cy="834"/>
            </a:xfrm>
            <a:custGeom>
              <a:rect b="b" l="l" r="r" t="t"/>
              <a:pathLst>
                <a:path extrusionOk="0" h="834" w="281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08" name="Google Shape;208;p28"/>
            <p:cNvSpPr/>
            <p:nvPr/>
          </p:nvSpPr>
          <p:spPr>
            <a:xfrm>
              <a:off x="3509" y="1724"/>
              <a:ext cx="1585" cy="37"/>
            </a:xfrm>
            <a:custGeom>
              <a:rect b="b" l="l" r="r" t="t"/>
              <a:pathLst>
                <a:path extrusionOk="0" h="37" w="1585">
                  <a:moveTo>
                    <a:pt x="67" y="18"/>
                  </a:moveTo>
                  <a:lnTo>
                    <a:pt x="34" y="36"/>
                  </a:lnTo>
                  <a:lnTo>
                    <a:pt x="1584" y="36"/>
                  </a:lnTo>
                  <a:lnTo>
                    <a:pt x="1584" y="0"/>
                  </a:lnTo>
                  <a:lnTo>
                    <a:pt x="34" y="0"/>
                  </a:lnTo>
                  <a:lnTo>
                    <a:pt x="0" y="18"/>
                  </a:lnTo>
                  <a:lnTo>
                    <a:pt x="34" y="0"/>
                  </a:lnTo>
                  <a:lnTo>
                    <a:pt x="0" y="0"/>
                  </a:lnTo>
                  <a:lnTo>
                    <a:pt x="0" y="18"/>
                  </a:lnTo>
                  <a:lnTo>
                    <a:pt x="67" y="18"/>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09" name="Google Shape;209;p28"/>
            <p:cNvSpPr/>
            <p:nvPr/>
          </p:nvSpPr>
          <p:spPr>
            <a:xfrm>
              <a:off x="3509" y="1742"/>
              <a:ext cx="68" cy="279"/>
            </a:xfrm>
            <a:custGeom>
              <a:rect b="b" l="l" r="r" t="t"/>
              <a:pathLst>
                <a:path extrusionOk="0" h="279" w="68">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0" name="Google Shape;210;p28"/>
            <p:cNvSpPr/>
            <p:nvPr/>
          </p:nvSpPr>
          <p:spPr>
            <a:xfrm>
              <a:off x="2879" y="1545"/>
              <a:ext cx="682" cy="440"/>
            </a:xfrm>
            <a:custGeom>
              <a:rect b="b" l="l" r="r" t="t"/>
              <a:pathLst>
                <a:path extrusionOk="0" h="440" w="682">
                  <a:moveTo>
                    <a:pt x="14" y="0"/>
                  </a:moveTo>
                  <a:lnTo>
                    <a:pt x="14" y="18"/>
                  </a:lnTo>
                  <a:lnTo>
                    <a:pt x="646" y="439"/>
                  </a:lnTo>
                  <a:lnTo>
                    <a:pt x="681" y="421"/>
                  </a:lnTo>
                  <a:lnTo>
                    <a:pt x="49" y="0"/>
                  </a:lnTo>
                  <a:lnTo>
                    <a:pt x="49" y="18"/>
                  </a:lnTo>
                  <a:lnTo>
                    <a:pt x="14" y="0"/>
                  </a:lnTo>
                  <a:lnTo>
                    <a:pt x="0" y="9"/>
                  </a:lnTo>
                  <a:lnTo>
                    <a:pt x="14" y="18"/>
                  </a:lnTo>
                  <a:lnTo>
                    <a:pt x="14" y="0"/>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1" name="Google Shape;211;p28"/>
            <p:cNvSpPr/>
            <p:nvPr/>
          </p:nvSpPr>
          <p:spPr>
            <a:xfrm>
              <a:off x="2893" y="1097"/>
              <a:ext cx="684" cy="467"/>
            </a:xfrm>
            <a:custGeom>
              <a:rect b="b" l="l" r="r" t="t"/>
              <a:pathLst>
                <a:path extrusionOk="0" h="467" w="684">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2" name="Google Shape;212;p28"/>
            <p:cNvSpPr/>
            <p:nvPr/>
          </p:nvSpPr>
          <p:spPr>
            <a:xfrm>
              <a:off x="3509" y="1142"/>
              <a:ext cx="68" cy="270"/>
            </a:xfrm>
            <a:custGeom>
              <a:rect b="b" l="l" r="r" t="t"/>
              <a:pathLst>
                <a:path extrusionOk="0" h="270" w="68">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3" name="Google Shape;213;p28"/>
            <p:cNvSpPr/>
            <p:nvPr/>
          </p:nvSpPr>
          <p:spPr>
            <a:xfrm>
              <a:off x="3543" y="1384"/>
              <a:ext cx="1586" cy="28"/>
            </a:xfrm>
            <a:custGeom>
              <a:rect b="b" l="l" r="r" t="t"/>
              <a:pathLst>
                <a:path extrusionOk="0" h="28" w="1586">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4" name="Google Shape;214;p28"/>
            <p:cNvSpPr/>
            <p:nvPr/>
          </p:nvSpPr>
          <p:spPr>
            <a:xfrm>
              <a:off x="5060" y="1097"/>
              <a:ext cx="69" cy="306"/>
            </a:xfrm>
            <a:custGeom>
              <a:rect b="b" l="l" r="r" t="t"/>
              <a:pathLst>
                <a:path extrusionOk="0" h="306" w="69">
                  <a:moveTo>
                    <a:pt x="51" y="36"/>
                  </a:moveTo>
                  <a:lnTo>
                    <a:pt x="0" y="45"/>
                  </a:lnTo>
                  <a:lnTo>
                    <a:pt x="0" y="305"/>
                  </a:lnTo>
                  <a:lnTo>
                    <a:pt x="68" y="305"/>
                  </a:lnTo>
                  <a:lnTo>
                    <a:pt x="68" y="45"/>
                  </a:lnTo>
                  <a:lnTo>
                    <a:pt x="16" y="54"/>
                  </a:lnTo>
                  <a:lnTo>
                    <a:pt x="51" y="36"/>
                  </a:lnTo>
                  <a:lnTo>
                    <a:pt x="0" y="0"/>
                  </a:lnTo>
                  <a:lnTo>
                    <a:pt x="0" y="45"/>
                  </a:lnTo>
                  <a:lnTo>
                    <a:pt x="51" y="36"/>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5" name="Google Shape;215;p28"/>
            <p:cNvSpPr/>
            <p:nvPr/>
          </p:nvSpPr>
          <p:spPr>
            <a:xfrm>
              <a:off x="5077" y="1133"/>
              <a:ext cx="683" cy="431"/>
            </a:xfrm>
            <a:custGeom>
              <a:rect b="b" l="l" r="r" t="t"/>
              <a:pathLst>
                <a:path extrusionOk="0" h="431" w="683">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6" name="Google Shape;216;p28"/>
            <p:cNvSpPr/>
            <p:nvPr/>
          </p:nvSpPr>
          <p:spPr>
            <a:xfrm>
              <a:off x="5060" y="1545"/>
              <a:ext cx="683" cy="476"/>
            </a:xfrm>
            <a:custGeom>
              <a:rect b="b" l="l" r="r" t="t"/>
              <a:pathLst>
                <a:path extrusionOk="0" h="476" w="683">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17" name="Google Shape;217;p28"/>
            <p:cNvSpPr/>
            <p:nvPr/>
          </p:nvSpPr>
          <p:spPr>
            <a:xfrm>
              <a:off x="5060" y="1724"/>
              <a:ext cx="69" cy="252"/>
            </a:xfrm>
            <a:custGeom>
              <a:rect b="b" l="l" r="r" t="t"/>
              <a:pathLst>
                <a:path extrusionOk="0" h="252" w="69">
                  <a:moveTo>
                    <a:pt x="33" y="36"/>
                  </a:moveTo>
                  <a:lnTo>
                    <a:pt x="0" y="18"/>
                  </a:lnTo>
                  <a:lnTo>
                    <a:pt x="0" y="251"/>
                  </a:lnTo>
                  <a:lnTo>
                    <a:pt x="68" y="251"/>
                  </a:lnTo>
                  <a:lnTo>
                    <a:pt x="68" y="18"/>
                  </a:lnTo>
                  <a:lnTo>
                    <a:pt x="33" y="0"/>
                  </a:lnTo>
                  <a:lnTo>
                    <a:pt x="68" y="18"/>
                  </a:lnTo>
                  <a:lnTo>
                    <a:pt x="68" y="0"/>
                  </a:lnTo>
                  <a:lnTo>
                    <a:pt x="33" y="0"/>
                  </a:lnTo>
                  <a:lnTo>
                    <a:pt x="33" y="36"/>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218" name="Google Shape;218;p28"/>
          <p:cNvSpPr/>
          <p:nvPr/>
        </p:nvSpPr>
        <p:spPr>
          <a:xfrm>
            <a:off x="2133600" y="1295400"/>
            <a:ext cx="2241550" cy="701675"/>
          </a:xfrm>
          <a:prstGeom prst="rect">
            <a:avLst/>
          </a:prstGeom>
          <a:noFill/>
          <a:ln>
            <a:noFill/>
          </a:ln>
        </p:spPr>
        <p:txBody>
          <a:bodyPr anchorCtr="0" anchor="t" bIns="46025" lIns="92075" spcFirstLastPara="1" rIns="92075" wrap="square" tIns="46025">
            <a:no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EXCESS</a:t>
            </a:r>
            <a:endParaRPr/>
          </a:p>
        </p:txBody>
      </p:sp>
      <p:sp>
        <p:nvSpPr>
          <p:cNvPr id="219" name="Google Shape;219;p28"/>
          <p:cNvSpPr/>
          <p:nvPr/>
        </p:nvSpPr>
        <p:spPr>
          <a:xfrm>
            <a:off x="5638800" y="1295400"/>
            <a:ext cx="2608263" cy="701675"/>
          </a:xfrm>
          <a:prstGeom prst="rect">
            <a:avLst/>
          </a:prstGeom>
          <a:noFill/>
          <a:ln>
            <a:noFill/>
          </a:ln>
        </p:spPr>
        <p:txBody>
          <a:bodyPr anchorCtr="0" anchor="t" bIns="46025" lIns="92075" spcFirstLastPara="1" rIns="92075" wrap="square" tIns="46025">
            <a:no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SURPLUS</a:t>
            </a:r>
            <a:endParaRPr/>
          </a:p>
        </p:txBody>
      </p:sp>
      <p:sp>
        <p:nvSpPr>
          <p:cNvPr id="220" name="Google Shape;220;p28"/>
          <p:cNvSpPr/>
          <p:nvPr/>
        </p:nvSpPr>
        <p:spPr>
          <a:xfrm>
            <a:off x="0" y="3200400"/>
            <a:ext cx="9144000" cy="3657600"/>
          </a:xfrm>
          <a:prstGeom prst="rect">
            <a:avLst/>
          </a:prstGeom>
          <a:gradFill>
            <a:gsLst>
              <a:gs pos="0">
                <a:srgbClr val="8488C4"/>
              </a:gs>
              <a:gs pos="52999">
                <a:srgbClr val="D4DEFF"/>
              </a:gs>
              <a:gs pos="83000">
                <a:srgbClr val="D4DEFF"/>
              </a:gs>
              <a:gs pos="100000">
                <a:srgbClr val="96AB94"/>
              </a:gs>
            </a:gsLst>
            <a:lin ang="5400000" scaled="0"/>
          </a:gra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21" name="Google Shape;221;p28"/>
          <p:cNvSpPr/>
          <p:nvPr/>
        </p:nvSpPr>
        <p:spPr>
          <a:xfrm>
            <a:off x="0" y="2209800"/>
            <a:ext cx="5105400" cy="749300"/>
          </a:xfrm>
          <a:prstGeom prst="rect">
            <a:avLst/>
          </a:prstGeom>
          <a:noFill/>
          <a:ln>
            <a:noFill/>
          </a:ln>
        </p:spPr>
        <p:txBody>
          <a:bodyPr anchorCtr="0" anchor="t" bIns="46025" lIns="92075" spcFirstLastPara="1" rIns="92075" wrap="square" tIns="46025">
            <a:noAutofit/>
          </a:bodyPr>
          <a:lstStyle/>
          <a:p>
            <a:pPr indent="0" lvl="0" marL="0" marR="0" rtl="0" algn="ctr">
              <a:lnSpc>
                <a:spcPct val="80000"/>
              </a:lnSpc>
              <a:spcBef>
                <a:spcPts val="0"/>
              </a:spcBef>
              <a:spcAft>
                <a:spcPts val="0"/>
              </a:spcAft>
              <a:buNone/>
            </a:pPr>
            <a:r>
              <a:rPr b="1" lang="en-US" sz="5400">
                <a:solidFill>
                  <a:srgbClr val="FF0000"/>
                </a:solidFill>
                <a:latin typeface="Arial"/>
                <a:ea typeface="Arial"/>
                <a:cs typeface="Arial"/>
                <a:sym typeface="Arial"/>
              </a:rPr>
              <a:t>SCREENING</a:t>
            </a:r>
            <a:endParaRPr/>
          </a:p>
        </p:txBody>
      </p:sp>
      <p:sp>
        <p:nvSpPr>
          <p:cNvPr id="222" name="Google Shape;222;p28"/>
          <p:cNvSpPr/>
          <p:nvPr/>
        </p:nvSpPr>
        <p:spPr>
          <a:xfrm>
            <a:off x="152400" y="5105400"/>
            <a:ext cx="1295400" cy="1601788"/>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Internal</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Agencies/Bureaus</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of your Dept</a:t>
            </a:r>
            <a:endParaRPr/>
          </a:p>
          <a:p>
            <a:pPr indent="0" lvl="0" marL="0" marR="0" rtl="0" algn="ctr">
              <a:spcBef>
                <a:spcPts val="0"/>
              </a:spcBef>
              <a:spcAft>
                <a:spcPts val="0"/>
              </a:spcAft>
              <a:buNone/>
            </a:pPr>
            <a:r>
              <a:t/>
            </a:r>
            <a:endParaRPr b="1" sz="800">
              <a:solidFill>
                <a:schemeClr val="dk1"/>
              </a:solidFill>
              <a:latin typeface="Arial"/>
              <a:ea typeface="Arial"/>
              <a:cs typeface="Arial"/>
              <a:sym typeface="Arial"/>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USDA - 15</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VA - 10</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GSA - 5</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DOE - 12</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DOC – 15</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DOI - 15</a:t>
            </a:r>
            <a:endParaRPr/>
          </a:p>
        </p:txBody>
      </p:sp>
      <p:sp>
        <p:nvSpPr>
          <p:cNvPr id="223" name="Google Shape;223;p28"/>
          <p:cNvSpPr/>
          <p:nvPr/>
        </p:nvSpPr>
        <p:spPr>
          <a:xfrm>
            <a:off x="2819400" y="5105400"/>
            <a:ext cx="2093913" cy="701675"/>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Federal Agencies</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Cost Reimbursable Contractors </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Grantees</a:t>
            </a:r>
            <a:endParaRPr/>
          </a:p>
          <a:p>
            <a:pPr indent="0" lvl="0" marL="0" marR="0" rtl="0" algn="ctr">
              <a:spcBef>
                <a:spcPts val="0"/>
              </a:spcBef>
              <a:spcAft>
                <a:spcPts val="0"/>
              </a:spcAft>
              <a:buNone/>
            </a:pPr>
            <a:r>
              <a:t/>
            </a:r>
            <a:endParaRPr b="1" sz="1000">
              <a:solidFill>
                <a:schemeClr val="dk1"/>
              </a:solidFill>
              <a:latin typeface="Arial"/>
              <a:ea typeface="Arial"/>
              <a:cs typeface="Arial"/>
              <a:sym typeface="Arial"/>
            </a:endParaRPr>
          </a:p>
        </p:txBody>
      </p:sp>
      <p:sp>
        <p:nvSpPr>
          <p:cNvPr id="224" name="Google Shape;224;p28"/>
          <p:cNvSpPr/>
          <p:nvPr/>
        </p:nvSpPr>
        <p:spPr>
          <a:xfrm>
            <a:off x="2590800" y="5638800"/>
            <a:ext cx="2590800" cy="141605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Public Airports</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State Agencies for Surplus Property</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Nonprofit Educational &amp; Public Health Activities </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Service Educational Activities</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a:t>
            </a:r>
            <a:r>
              <a:rPr b="1" lang="en-US" sz="1000">
                <a:solidFill>
                  <a:srgbClr val="FF0000"/>
                </a:solidFill>
                <a:latin typeface="Arial"/>
                <a:ea typeface="Arial"/>
                <a:cs typeface="Arial"/>
                <a:sym typeface="Arial"/>
              </a:rPr>
              <a:t>14 days if CFL equipment</a:t>
            </a:r>
            <a:r>
              <a:rPr b="1" lang="en-US" sz="1000">
                <a:solidFill>
                  <a:schemeClr val="dk1"/>
                </a:solidFill>
                <a:latin typeface="Arial"/>
                <a:ea typeface="Arial"/>
                <a:cs typeface="Arial"/>
                <a:sym typeface="Arial"/>
              </a:rPr>
              <a:t>)</a:t>
            </a:r>
            <a:endParaRPr/>
          </a:p>
          <a:p>
            <a:pPr indent="0" lvl="0" marL="0" marR="0" rtl="0" algn="ctr">
              <a:spcBef>
                <a:spcPts val="0"/>
              </a:spcBef>
              <a:spcAft>
                <a:spcPts val="0"/>
              </a:spcAft>
              <a:buNone/>
            </a:pPr>
            <a:r>
              <a:t/>
            </a:r>
            <a:endParaRPr b="1" sz="1000">
              <a:solidFill>
                <a:schemeClr val="dk1"/>
              </a:solidFill>
              <a:latin typeface="Arial"/>
              <a:ea typeface="Arial"/>
              <a:cs typeface="Arial"/>
              <a:sym typeface="Arial"/>
            </a:endParaRPr>
          </a:p>
          <a:p>
            <a:pPr indent="0" lvl="0" marL="0" marR="0" rtl="0" algn="ctr">
              <a:spcBef>
                <a:spcPts val="0"/>
              </a:spcBef>
              <a:spcAft>
                <a:spcPts val="0"/>
              </a:spcAft>
              <a:buNone/>
            </a:pPr>
            <a:r>
              <a:t/>
            </a:r>
            <a:endParaRPr b="1" sz="1600">
              <a:solidFill>
                <a:schemeClr val="dk1"/>
              </a:solidFill>
              <a:latin typeface="Arial"/>
              <a:ea typeface="Arial"/>
              <a:cs typeface="Arial"/>
              <a:sym typeface="Arial"/>
            </a:endParaRPr>
          </a:p>
        </p:txBody>
      </p:sp>
      <p:sp>
        <p:nvSpPr>
          <p:cNvPr id="225" name="Google Shape;225;p28"/>
          <p:cNvSpPr/>
          <p:nvPr/>
        </p:nvSpPr>
        <p:spPr>
          <a:xfrm>
            <a:off x="152400" y="3962400"/>
            <a:ext cx="8839200" cy="1092200"/>
          </a:xfrm>
          <a:prstGeom prst="rect">
            <a:avLst/>
          </a:prstGeom>
          <a:gradFill>
            <a:gsLst>
              <a:gs pos="0">
                <a:srgbClr val="96AB94"/>
              </a:gs>
              <a:gs pos="17000">
                <a:srgbClr val="D4DEFF"/>
              </a:gs>
              <a:gs pos="47000">
                <a:srgbClr val="D4DEFF"/>
              </a:gs>
              <a:gs pos="100000">
                <a:srgbClr val="8488C4"/>
              </a:gs>
            </a:gsLst>
            <a:lin ang="5400000" scaled="0"/>
          </a:gra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26" name="Google Shape;226;p28"/>
          <p:cNvSpPr/>
          <p:nvPr/>
        </p:nvSpPr>
        <p:spPr>
          <a:xfrm>
            <a:off x="152400" y="4114800"/>
            <a:ext cx="1524000" cy="581025"/>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AGENCY</a:t>
            </a:r>
            <a:endParaRPr/>
          </a:p>
          <a:p>
            <a:pPr indent="0" lvl="0" marL="0" marR="0" rtl="0" algn="ctr">
              <a:spcBef>
                <a:spcPts val="0"/>
              </a:spcBef>
              <a:spcAft>
                <a:spcPts val="0"/>
              </a:spcAft>
              <a:buNone/>
            </a:pPr>
            <a:r>
              <a:rPr b="1" lang="en-US" sz="1600">
                <a:solidFill>
                  <a:schemeClr val="dk1"/>
                </a:solidFill>
                <a:latin typeface="Arial"/>
                <a:ea typeface="Arial"/>
                <a:cs typeface="Arial"/>
                <a:sym typeface="Arial"/>
              </a:rPr>
              <a:t>SCREENING</a:t>
            </a:r>
            <a:endParaRPr/>
          </a:p>
        </p:txBody>
      </p:sp>
      <p:sp>
        <p:nvSpPr>
          <p:cNvPr id="227" name="Google Shape;227;p28"/>
          <p:cNvSpPr/>
          <p:nvPr/>
        </p:nvSpPr>
        <p:spPr>
          <a:xfrm>
            <a:off x="2743200" y="3962400"/>
            <a:ext cx="2057400" cy="974725"/>
          </a:xfrm>
          <a:prstGeom prst="rect">
            <a:avLst/>
          </a:prstGeom>
          <a:noFill/>
          <a:ln>
            <a:noFill/>
          </a:ln>
        </p:spPr>
        <p:txBody>
          <a:bodyPr anchorCtr="0" anchor="t" bIns="46025" lIns="92075" spcFirstLastPara="1" rIns="92075" wrap="square" tIns="46025">
            <a:noAutofit/>
          </a:bodyPr>
          <a:lstStyle/>
          <a:p>
            <a:pPr indent="0" lvl="0" marL="0" marR="0" rtl="0" algn="ctr">
              <a:lnSpc>
                <a:spcPct val="90000"/>
              </a:lnSpc>
              <a:spcBef>
                <a:spcPts val="0"/>
              </a:spcBef>
              <a:spcAft>
                <a:spcPts val="0"/>
              </a:spcAft>
              <a:buNone/>
            </a:pPr>
            <a:r>
              <a:rPr b="1" lang="en-US" sz="1600">
                <a:solidFill>
                  <a:schemeClr val="dk1"/>
                </a:solidFill>
                <a:latin typeface="Arial"/>
                <a:ea typeface="Arial"/>
                <a:cs typeface="Arial"/>
                <a:sym typeface="Arial"/>
              </a:rPr>
              <a:t>SCREENING/</a:t>
            </a:r>
            <a:endParaRPr/>
          </a:p>
          <a:p>
            <a:pPr indent="0" lvl="0" marL="0" marR="0" rtl="0" algn="ctr">
              <a:lnSpc>
                <a:spcPct val="90000"/>
              </a:lnSpc>
              <a:spcBef>
                <a:spcPts val="0"/>
              </a:spcBef>
              <a:spcAft>
                <a:spcPts val="0"/>
              </a:spcAft>
              <a:buNone/>
            </a:pPr>
            <a:r>
              <a:rPr b="1" lang="en-US" sz="1600">
                <a:solidFill>
                  <a:schemeClr val="dk1"/>
                </a:solidFill>
                <a:latin typeface="Arial"/>
                <a:ea typeface="Arial"/>
                <a:cs typeface="Arial"/>
                <a:sym typeface="Arial"/>
              </a:rPr>
              <a:t>FEDERAL TRANSFER</a:t>
            </a:r>
            <a:endParaRPr/>
          </a:p>
          <a:p>
            <a:pPr indent="0" lvl="0" marL="0" marR="0" rtl="0" algn="ctr">
              <a:lnSpc>
                <a:spcPct val="90000"/>
              </a:lnSpc>
              <a:spcBef>
                <a:spcPts val="0"/>
              </a:spcBef>
              <a:spcAft>
                <a:spcPts val="0"/>
              </a:spcAft>
              <a:buNone/>
            </a:pPr>
            <a:r>
              <a:rPr b="1" lang="en-US" sz="1600">
                <a:solidFill>
                  <a:schemeClr val="dk1"/>
                </a:solidFill>
                <a:latin typeface="Arial"/>
                <a:ea typeface="Arial"/>
                <a:cs typeface="Arial"/>
                <a:sym typeface="Arial"/>
              </a:rPr>
              <a:t>21 DAYS</a:t>
            </a:r>
            <a:endParaRPr/>
          </a:p>
        </p:txBody>
      </p:sp>
      <p:sp>
        <p:nvSpPr>
          <p:cNvPr id="228" name="Google Shape;228;p28"/>
          <p:cNvSpPr/>
          <p:nvPr/>
        </p:nvSpPr>
        <p:spPr>
          <a:xfrm>
            <a:off x="4814888" y="4038600"/>
            <a:ext cx="1628775" cy="754063"/>
          </a:xfrm>
          <a:prstGeom prst="rect">
            <a:avLst/>
          </a:prstGeom>
          <a:noFill/>
          <a:ln>
            <a:noFill/>
          </a:ln>
        </p:spPr>
        <p:txBody>
          <a:bodyPr anchorCtr="0" anchor="t" bIns="46025" lIns="92075" spcFirstLastPara="1" rIns="92075" wrap="square" tIns="46025">
            <a:noAutofit/>
          </a:bodyPr>
          <a:lstStyle/>
          <a:p>
            <a:pPr indent="0" lvl="0" marL="0" marR="0" rtl="0" algn="ctr">
              <a:lnSpc>
                <a:spcPct val="90000"/>
              </a:lnSpc>
              <a:spcBef>
                <a:spcPts val="0"/>
              </a:spcBef>
              <a:spcAft>
                <a:spcPts val="0"/>
              </a:spcAft>
              <a:buNone/>
            </a:pPr>
            <a:r>
              <a:rPr b="1" lang="en-US" sz="1600">
                <a:solidFill>
                  <a:schemeClr val="dk1"/>
                </a:solidFill>
                <a:latin typeface="Arial"/>
                <a:ea typeface="Arial"/>
                <a:cs typeface="Arial"/>
                <a:sym typeface="Arial"/>
              </a:rPr>
              <a:t>DONATION</a:t>
            </a:r>
            <a:endParaRPr/>
          </a:p>
          <a:p>
            <a:pPr indent="0" lvl="0" marL="0" marR="0" rtl="0" algn="ctr">
              <a:lnSpc>
                <a:spcPct val="90000"/>
              </a:lnSpc>
              <a:spcBef>
                <a:spcPts val="0"/>
              </a:spcBef>
              <a:spcAft>
                <a:spcPts val="0"/>
              </a:spcAft>
              <a:buNone/>
            </a:pPr>
            <a:r>
              <a:rPr b="1" lang="en-US" sz="1600">
                <a:solidFill>
                  <a:schemeClr val="dk1"/>
                </a:solidFill>
                <a:latin typeface="Arial"/>
                <a:ea typeface="Arial"/>
                <a:cs typeface="Arial"/>
                <a:sym typeface="Arial"/>
              </a:rPr>
              <a:t>NOTIFICATION</a:t>
            </a:r>
            <a:endParaRPr/>
          </a:p>
          <a:p>
            <a:pPr indent="0" lvl="0" marL="0" marR="0" rtl="0" algn="ctr">
              <a:lnSpc>
                <a:spcPct val="90000"/>
              </a:lnSpc>
              <a:spcBef>
                <a:spcPts val="0"/>
              </a:spcBef>
              <a:spcAft>
                <a:spcPts val="0"/>
              </a:spcAft>
              <a:buNone/>
            </a:pPr>
            <a:r>
              <a:rPr b="1" lang="en-US" sz="1600">
                <a:solidFill>
                  <a:schemeClr val="dk1"/>
                </a:solidFill>
                <a:latin typeface="Arial"/>
                <a:ea typeface="Arial"/>
                <a:cs typeface="Arial"/>
                <a:sym typeface="Arial"/>
              </a:rPr>
              <a:t>5 DAYS</a:t>
            </a:r>
            <a:endParaRPr/>
          </a:p>
        </p:txBody>
      </p:sp>
      <p:cxnSp>
        <p:nvCxnSpPr>
          <p:cNvPr id="229" name="Google Shape;229;p28"/>
          <p:cNvCxnSpPr/>
          <p:nvPr/>
        </p:nvCxnSpPr>
        <p:spPr>
          <a:xfrm>
            <a:off x="1524000" y="4038600"/>
            <a:ext cx="0" cy="984250"/>
          </a:xfrm>
          <a:prstGeom prst="straightConnector1">
            <a:avLst/>
          </a:prstGeom>
          <a:noFill/>
          <a:ln cap="flat" cmpd="sng" w="50800">
            <a:solidFill>
              <a:schemeClr val="dk1"/>
            </a:solidFill>
            <a:prstDash val="solid"/>
            <a:round/>
            <a:headEnd len="sm" w="sm" type="none"/>
            <a:tailEnd len="sm" w="sm" type="none"/>
          </a:ln>
        </p:spPr>
      </p:cxnSp>
      <p:cxnSp>
        <p:nvCxnSpPr>
          <p:cNvPr id="230" name="Google Shape;230;p28"/>
          <p:cNvCxnSpPr/>
          <p:nvPr/>
        </p:nvCxnSpPr>
        <p:spPr>
          <a:xfrm>
            <a:off x="6477000" y="4038600"/>
            <a:ext cx="0" cy="984250"/>
          </a:xfrm>
          <a:prstGeom prst="straightConnector1">
            <a:avLst/>
          </a:prstGeom>
          <a:noFill/>
          <a:ln cap="flat" cmpd="sng" w="50800">
            <a:solidFill>
              <a:schemeClr val="dk1"/>
            </a:solidFill>
            <a:prstDash val="solid"/>
            <a:round/>
            <a:headEnd len="sm" w="sm" type="none"/>
            <a:tailEnd len="sm" w="sm" type="none"/>
          </a:ln>
        </p:spPr>
      </p:cxnSp>
      <p:sp>
        <p:nvSpPr>
          <p:cNvPr id="231" name="Google Shape;231;p28"/>
          <p:cNvSpPr/>
          <p:nvPr/>
        </p:nvSpPr>
        <p:spPr>
          <a:xfrm>
            <a:off x="6553200" y="4114800"/>
            <a:ext cx="1905000" cy="287338"/>
          </a:xfrm>
          <a:prstGeom prst="rect">
            <a:avLst/>
          </a:prstGeom>
          <a:noFill/>
          <a:ln>
            <a:noFill/>
          </a:ln>
        </p:spPr>
        <p:txBody>
          <a:bodyPr anchorCtr="0" anchor="t" bIns="46025" lIns="92075" spcFirstLastPara="1" rIns="92075" wrap="square" tIns="46025">
            <a:noAutofit/>
          </a:bodyPr>
          <a:lstStyle/>
          <a:p>
            <a:pPr indent="0" lvl="0" marL="0" marR="0" rtl="0" algn="ctr">
              <a:lnSpc>
                <a:spcPct val="80000"/>
              </a:lnSpc>
              <a:spcBef>
                <a:spcPts val="0"/>
              </a:spcBef>
              <a:spcAft>
                <a:spcPts val="0"/>
              </a:spcAft>
              <a:buNone/>
            </a:pPr>
            <a:r>
              <a:rPr b="1" lang="en-US" sz="1600">
                <a:solidFill>
                  <a:schemeClr val="dk1"/>
                </a:solidFill>
                <a:latin typeface="Arial"/>
                <a:ea typeface="Arial"/>
                <a:cs typeface="Arial"/>
                <a:sym typeface="Arial"/>
              </a:rPr>
              <a:t>SALES</a:t>
            </a:r>
            <a:endParaRPr/>
          </a:p>
        </p:txBody>
      </p:sp>
      <p:cxnSp>
        <p:nvCxnSpPr>
          <p:cNvPr id="232" name="Google Shape;232;p28"/>
          <p:cNvCxnSpPr/>
          <p:nvPr/>
        </p:nvCxnSpPr>
        <p:spPr>
          <a:xfrm>
            <a:off x="4724400" y="4038600"/>
            <a:ext cx="0" cy="984250"/>
          </a:xfrm>
          <a:prstGeom prst="straightConnector1">
            <a:avLst/>
          </a:prstGeom>
          <a:noFill/>
          <a:ln cap="flat" cmpd="sng" w="50800">
            <a:solidFill>
              <a:schemeClr val="dk1"/>
            </a:solidFill>
            <a:prstDash val="solid"/>
            <a:round/>
            <a:headEnd len="sm" w="sm" type="none"/>
            <a:tailEnd len="sm" w="sm" type="none"/>
          </a:ln>
        </p:spPr>
      </p:cxnSp>
      <p:cxnSp>
        <p:nvCxnSpPr>
          <p:cNvPr id="233" name="Google Shape;233;p28"/>
          <p:cNvCxnSpPr/>
          <p:nvPr/>
        </p:nvCxnSpPr>
        <p:spPr>
          <a:xfrm>
            <a:off x="7162800" y="3810000"/>
            <a:ext cx="0" cy="1371600"/>
          </a:xfrm>
          <a:prstGeom prst="straightConnector1">
            <a:avLst/>
          </a:prstGeom>
          <a:noFill/>
          <a:ln cap="flat" cmpd="sng" w="50800">
            <a:solidFill>
              <a:schemeClr val="dk1"/>
            </a:solidFill>
            <a:prstDash val="solid"/>
            <a:round/>
            <a:headEnd len="sm" w="sm" type="none"/>
            <a:tailEnd len="sm" w="sm" type="none"/>
          </a:ln>
        </p:spPr>
      </p:cxnSp>
      <p:cxnSp>
        <p:nvCxnSpPr>
          <p:cNvPr id="234" name="Google Shape;234;p28"/>
          <p:cNvCxnSpPr/>
          <p:nvPr/>
        </p:nvCxnSpPr>
        <p:spPr>
          <a:xfrm>
            <a:off x="7848600" y="4495800"/>
            <a:ext cx="0" cy="533400"/>
          </a:xfrm>
          <a:prstGeom prst="straightConnector1">
            <a:avLst/>
          </a:prstGeom>
          <a:noFill/>
          <a:ln cap="flat" cmpd="sng" w="50800">
            <a:solidFill>
              <a:schemeClr val="dk1"/>
            </a:solidFill>
            <a:prstDash val="solid"/>
            <a:round/>
            <a:headEnd len="sm" w="sm" type="none"/>
            <a:tailEnd len="sm" w="sm" type="none"/>
          </a:ln>
        </p:spPr>
      </p:cxnSp>
      <p:sp>
        <p:nvSpPr>
          <p:cNvPr id="235" name="Google Shape;235;p28"/>
          <p:cNvSpPr txBox="1"/>
          <p:nvPr/>
        </p:nvSpPr>
        <p:spPr>
          <a:xfrm>
            <a:off x="6477000" y="4516438"/>
            <a:ext cx="1266825" cy="533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600">
                <a:solidFill>
                  <a:schemeClr val="dk1"/>
                </a:solidFill>
                <a:latin typeface="Arial"/>
                <a:ea typeface="Arial"/>
                <a:cs typeface="Arial"/>
                <a:sym typeface="Arial"/>
              </a:rPr>
              <a:t>DONATION</a:t>
            </a:r>
            <a:endParaRPr/>
          </a:p>
          <a:p>
            <a:pPr indent="0" lvl="0" marL="0" marR="0" rtl="0" algn="l">
              <a:lnSpc>
                <a:spcPct val="90000"/>
              </a:lnSpc>
              <a:spcBef>
                <a:spcPts val="0"/>
              </a:spcBef>
              <a:spcAft>
                <a:spcPts val="0"/>
              </a:spcAft>
              <a:buNone/>
            </a:pPr>
            <a:r>
              <a:rPr b="1" lang="en-US" sz="1600">
                <a:solidFill>
                  <a:schemeClr val="dk1"/>
                </a:solidFill>
                <a:latin typeface="Arial"/>
                <a:ea typeface="Arial"/>
                <a:cs typeface="Arial"/>
                <a:sym typeface="Arial"/>
              </a:rPr>
              <a:t>REMOVAL</a:t>
            </a:r>
            <a:endParaRPr/>
          </a:p>
        </p:txBody>
      </p:sp>
      <p:pic>
        <p:nvPicPr>
          <p:cNvPr descr="GSA Auctions, General Services Administration, Government Site for Auctions" id="236" name="Google Shape;236;p28"/>
          <p:cNvPicPr preferRelativeResize="0"/>
          <p:nvPr/>
        </p:nvPicPr>
        <p:blipFill rotWithShape="1">
          <a:blip r:embed="rId4">
            <a:alphaModFix/>
          </a:blip>
          <a:srcRect b="0" l="0" r="0" t="0"/>
          <a:stretch/>
        </p:blipFill>
        <p:spPr>
          <a:xfrm>
            <a:off x="6553200" y="2895600"/>
            <a:ext cx="2590800" cy="790575"/>
          </a:xfrm>
          <a:prstGeom prst="rect">
            <a:avLst/>
          </a:prstGeom>
          <a:noFill/>
          <a:ln>
            <a:noFill/>
          </a:ln>
          <a:effectLst>
            <a:outerShdw rotWithShape="0" algn="ctr" dir="18900000" dist="107763">
              <a:srgbClr val="808080">
                <a:alpha val="49803"/>
              </a:srgbClr>
            </a:outerShdw>
          </a:effectLst>
        </p:spPr>
      </p:pic>
      <p:pic>
        <p:nvPicPr>
          <p:cNvPr descr="GSAXcess® Logo" id="237" name="Google Shape;237;p28"/>
          <p:cNvPicPr preferRelativeResize="0"/>
          <p:nvPr/>
        </p:nvPicPr>
        <p:blipFill rotWithShape="1">
          <a:blip r:embed="rId5">
            <a:alphaModFix/>
          </a:blip>
          <a:srcRect b="0" l="0" r="0" t="0"/>
          <a:stretch/>
        </p:blipFill>
        <p:spPr>
          <a:xfrm>
            <a:off x="2819400" y="2895600"/>
            <a:ext cx="3490913" cy="838200"/>
          </a:xfrm>
          <a:prstGeom prst="rect">
            <a:avLst/>
          </a:prstGeom>
          <a:noFill/>
          <a:ln>
            <a:noFill/>
          </a:ln>
          <a:effectLst>
            <a:outerShdw rotWithShape="0" algn="ctr" dir="18900000" dist="107763">
              <a:schemeClr val="lt2">
                <a:alpha val="49803"/>
              </a:schemeClr>
            </a:outerShdw>
          </a:effectLst>
        </p:spPr>
      </p:pic>
      <p:cxnSp>
        <p:nvCxnSpPr>
          <p:cNvPr id="238" name="Google Shape;238;p28"/>
          <p:cNvCxnSpPr/>
          <p:nvPr/>
        </p:nvCxnSpPr>
        <p:spPr>
          <a:xfrm>
            <a:off x="2895600" y="4038600"/>
            <a:ext cx="0" cy="984250"/>
          </a:xfrm>
          <a:prstGeom prst="straightConnector1">
            <a:avLst/>
          </a:prstGeom>
          <a:noFill/>
          <a:ln cap="flat" cmpd="sng" w="50800">
            <a:solidFill>
              <a:schemeClr val="dk1"/>
            </a:solidFill>
            <a:prstDash val="solid"/>
            <a:round/>
            <a:headEnd len="sm" w="sm" type="none"/>
            <a:tailEnd len="sm" w="sm" type="none"/>
          </a:ln>
        </p:spPr>
      </p:cxnSp>
      <p:sp>
        <p:nvSpPr>
          <p:cNvPr id="239" name="Google Shape;239;p28"/>
          <p:cNvSpPr/>
          <p:nvPr/>
        </p:nvSpPr>
        <p:spPr>
          <a:xfrm>
            <a:off x="1524000" y="4114800"/>
            <a:ext cx="1447800" cy="581025"/>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CFL </a:t>
            </a:r>
            <a:endParaRPr/>
          </a:p>
          <a:p>
            <a:pPr indent="0" lvl="0" marL="0" marR="0" rtl="0" algn="ctr">
              <a:spcBef>
                <a:spcPts val="0"/>
              </a:spcBef>
              <a:spcAft>
                <a:spcPts val="0"/>
              </a:spcAft>
              <a:buNone/>
            </a:pPr>
            <a:r>
              <a:rPr b="1" lang="en-US" sz="1600">
                <a:solidFill>
                  <a:schemeClr val="dk1"/>
                </a:solidFill>
                <a:latin typeface="Arial"/>
                <a:ea typeface="Arial"/>
                <a:cs typeface="Arial"/>
                <a:sym typeface="Arial"/>
              </a:rPr>
              <a:t>SCREENING</a:t>
            </a:r>
            <a:endParaRPr/>
          </a:p>
        </p:txBody>
      </p:sp>
      <p:sp>
        <p:nvSpPr>
          <p:cNvPr id="240" name="Google Shape;240;p28"/>
          <p:cNvSpPr/>
          <p:nvPr/>
        </p:nvSpPr>
        <p:spPr>
          <a:xfrm>
            <a:off x="1524000" y="5181600"/>
            <a:ext cx="1295400" cy="701675"/>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Schools Screen Computer Equipment for 7 Days</a:t>
            </a:r>
            <a:endParaRPr/>
          </a:p>
        </p:txBody>
      </p:sp>
      <p:sp>
        <p:nvSpPr>
          <p:cNvPr id="241" name="Google Shape;241;p28"/>
          <p:cNvSpPr/>
          <p:nvPr/>
        </p:nvSpPr>
        <p:spPr>
          <a:xfrm>
            <a:off x="6629400" y="5181600"/>
            <a:ext cx="2093913" cy="40005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Sales 10 - 30 days</a:t>
            </a:r>
            <a:endParaRPr b="1" sz="1000">
              <a:solidFill>
                <a:schemeClr val="dk1"/>
              </a:solidFill>
              <a:latin typeface="Arial"/>
              <a:ea typeface="Arial"/>
              <a:cs typeface="Arial"/>
              <a:sym typeface="Arial"/>
            </a:endParaRPr>
          </a:p>
          <a:p>
            <a:pPr indent="0" lvl="0" marL="0" marR="0" rtl="0" algn="ctr">
              <a:spcBef>
                <a:spcPts val="0"/>
              </a:spcBef>
              <a:spcAft>
                <a:spcPts val="0"/>
              </a:spcAft>
              <a:buNone/>
            </a:pPr>
            <a:r>
              <a:t/>
            </a:r>
            <a:endParaRPr b="1" sz="1000">
              <a:solidFill>
                <a:schemeClr val="dk1"/>
              </a:solidFill>
              <a:latin typeface="Arial"/>
              <a:ea typeface="Arial"/>
              <a:cs typeface="Arial"/>
              <a:sym typeface="Arial"/>
            </a:endParaRPr>
          </a:p>
        </p:txBody>
      </p:sp>
      <p:sp>
        <p:nvSpPr>
          <p:cNvPr id="242" name="Google Shape;242;p28"/>
          <p:cNvSpPr/>
          <p:nvPr/>
        </p:nvSpPr>
        <p:spPr>
          <a:xfrm>
            <a:off x="4876800" y="5105400"/>
            <a:ext cx="1524000" cy="40005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Only if donation request</a:t>
            </a:r>
            <a:endParaRPr/>
          </a:p>
        </p:txBody>
      </p:sp>
      <p:sp>
        <p:nvSpPr>
          <p:cNvPr id="243" name="Google Shape;243;p28"/>
          <p:cNvSpPr/>
          <p:nvPr/>
        </p:nvSpPr>
        <p:spPr>
          <a:xfrm>
            <a:off x="0" y="3276600"/>
            <a:ext cx="1828800" cy="609600"/>
          </a:xfrm>
          <a:prstGeom prst="rect">
            <a:avLst/>
          </a:prstGeom>
        </p:spPr>
        <p:txBody>
          <a:bodyPr>
            <a:prstTxWarp prst="textPlain"/>
          </a:bodyPr>
          <a:lstStyle/>
          <a:p>
            <a:pPr lvl="0" algn="ctr"/>
            <a:r>
              <a:rPr b="0" i="0">
                <a:ln cap="flat" cmpd="sng" w="12700">
                  <a:solidFill>
                    <a:srgbClr val="B2B2B2"/>
                  </a:solidFill>
                  <a:prstDash val="solid"/>
                  <a:round/>
                  <a:headEnd len="sm" w="sm" type="none"/>
                  <a:tailEnd len="sm" w="sm" type="none"/>
                </a:ln>
                <a:gradFill>
                  <a:gsLst>
                    <a:gs pos="0">
                      <a:schemeClr val="accent2"/>
                    </a:gs>
                    <a:gs pos="100000">
                      <a:srgbClr val="18185E"/>
                    </a:gs>
                  </a:gsLst>
                  <a:lin ang="5400000" scaled="0"/>
                </a:gradFill>
                <a:latin typeface="Arial Black"/>
              </a:rPr>
              <a:t>AAMS/EADS/IADS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9"/>
          <p:cNvSpPr txBox="1"/>
          <p:nvPr>
            <p:ph type="title"/>
          </p:nvPr>
        </p:nvSpPr>
        <p:spPr>
          <a:xfrm>
            <a:off x="533400" y="1219200"/>
            <a:ext cx="8458200"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How long does the disposal process take?</a:t>
            </a:r>
            <a:endParaRPr/>
          </a:p>
        </p:txBody>
      </p:sp>
      <p:sp>
        <p:nvSpPr>
          <p:cNvPr id="250" name="Google Shape;250;p29"/>
          <p:cNvSpPr txBox="1"/>
          <p:nvPr>
            <p:ph idx="1" type="body"/>
          </p:nvPr>
        </p:nvSpPr>
        <p:spPr>
          <a:xfrm>
            <a:off x="304800" y="2438400"/>
            <a:ext cx="8839200" cy="3962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00"/>
              <a:buChar char="⮚"/>
            </a:pPr>
            <a:r>
              <a:rPr lang="en-US" sz="2500" u="sng"/>
              <a:t>Utilization &amp; Disposal Screening</a:t>
            </a:r>
            <a:endParaRPr i="1" sz="2500" u="sng"/>
          </a:p>
          <a:p>
            <a:pPr indent="-220662" lvl="1" marL="742950" rtl="0" algn="l">
              <a:spcBef>
                <a:spcPts val="500"/>
              </a:spcBef>
              <a:spcAft>
                <a:spcPts val="0"/>
              </a:spcAft>
              <a:buSzPts val="2500"/>
              <a:buChar char="•"/>
            </a:pPr>
            <a:r>
              <a:rPr lang="en-US" sz="2500"/>
              <a:t>Internal screening varies by agency </a:t>
            </a:r>
            <a:endParaRPr/>
          </a:p>
          <a:p>
            <a:pPr indent="-220662" lvl="1" marL="742950" rtl="0" algn="l">
              <a:spcBef>
                <a:spcPts val="500"/>
              </a:spcBef>
              <a:spcAft>
                <a:spcPts val="0"/>
              </a:spcAft>
              <a:buSzPts val="2500"/>
              <a:buChar char="•"/>
            </a:pPr>
            <a:r>
              <a:rPr lang="en-US" sz="2500"/>
              <a:t>21 calendar days GSA Federal/Donation screening </a:t>
            </a:r>
            <a:endParaRPr/>
          </a:p>
          <a:p>
            <a:pPr indent="-220662" lvl="1" marL="742950" rtl="0" algn="l">
              <a:spcBef>
                <a:spcPts val="500"/>
              </a:spcBef>
              <a:spcAft>
                <a:spcPts val="0"/>
              </a:spcAft>
              <a:buSzPts val="2500"/>
              <a:buChar char="•"/>
            </a:pPr>
            <a:r>
              <a:rPr lang="en-US" sz="2500"/>
              <a:t>First 7 days of 21 day period - Computers For Learning (CFL)</a:t>
            </a:r>
            <a:endParaRPr/>
          </a:p>
          <a:p>
            <a:pPr indent="-220662" lvl="1" marL="742950" rtl="0" algn="l">
              <a:spcBef>
                <a:spcPts val="500"/>
              </a:spcBef>
              <a:spcAft>
                <a:spcPts val="0"/>
              </a:spcAft>
              <a:buSzPts val="2500"/>
              <a:buChar char="•"/>
            </a:pPr>
            <a:r>
              <a:rPr lang="en-US" sz="2500"/>
              <a:t>14 calendar days – Office Furniture (FSC 7110)</a:t>
            </a:r>
            <a:endParaRPr/>
          </a:p>
          <a:p>
            <a:pPr indent="-220662" lvl="1" marL="742950" rtl="0" algn="l">
              <a:spcBef>
                <a:spcPts val="500"/>
              </a:spcBef>
              <a:spcAft>
                <a:spcPts val="0"/>
              </a:spcAft>
              <a:buSzPts val="2500"/>
              <a:buChar char="•"/>
            </a:pPr>
            <a:r>
              <a:rPr lang="en-US" sz="2500"/>
              <a:t>3 calendar days – Exchange/Sale Property</a:t>
            </a:r>
            <a:endParaRPr/>
          </a:p>
          <a:p>
            <a:pPr indent="-220662" lvl="1" marL="742950" rtl="0" algn="l">
              <a:spcBef>
                <a:spcPts val="500"/>
              </a:spcBef>
              <a:spcAft>
                <a:spcPts val="0"/>
              </a:spcAft>
              <a:buSzPts val="2500"/>
              <a:buChar char="•"/>
            </a:pPr>
            <a:r>
              <a:rPr lang="en-US" sz="2500"/>
              <a:t>Removal – 15 days normal, 21 days for DOD excess</a:t>
            </a:r>
            <a:endParaRPr/>
          </a:p>
          <a:p>
            <a:pPr indent="-220662" lvl="1" marL="742950" rtl="0" algn="l">
              <a:spcBef>
                <a:spcPts val="200"/>
              </a:spcBef>
              <a:spcAft>
                <a:spcPts val="0"/>
              </a:spcAft>
              <a:buSzPts val="1000"/>
              <a:buFont typeface="Arial"/>
              <a:buNone/>
            </a:pPr>
            <a:r>
              <a:t/>
            </a:r>
            <a:endParaRPr sz="1000"/>
          </a:p>
          <a:p>
            <a:pPr indent="-342900" lvl="0" marL="342900" rtl="0" algn="l">
              <a:spcBef>
                <a:spcPts val="480"/>
              </a:spcBef>
              <a:spcAft>
                <a:spcPts val="0"/>
              </a:spcAft>
              <a:buSzPts val="2400"/>
              <a:buNone/>
            </a:pPr>
            <a:r>
              <a:t/>
            </a:r>
            <a:endParaRPr/>
          </a:p>
          <a:p>
            <a:pPr indent="-220662" lvl="1" marL="742950" rtl="0" algn="l">
              <a:spcBef>
                <a:spcPts val="360"/>
              </a:spcBef>
              <a:spcAft>
                <a:spcPts val="0"/>
              </a:spcAft>
              <a:buSzPts val="1800"/>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6" name="Google Shape;256;p30"/>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What is personal property?</a:t>
            </a:r>
            <a:endParaRPr/>
          </a:p>
        </p:txBody>
      </p:sp>
      <p:sp>
        <p:nvSpPr>
          <p:cNvPr id="257" name="Google Shape;257;p30"/>
          <p:cNvSpPr txBox="1"/>
          <p:nvPr>
            <p:ph idx="1" type="body"/>
          </p:nvPr>
        </p:nvSpPr>
        <p:spPr>
          <a:xfrm>
            <a:off x="455613" y="2362200"/>
            <a:ext cx="5183187" cy="4267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500"/>
              <a:buChar char="⮚"/>
            </a:pPr>
            <a:r>
              <a:rPr lang="en-US" sz="2500"/>
              <a:t>Anything that is NOT:</a:t>
            </a:r>
            <a:endParaRPr/>
          </a:p>
          <a:p>
            <a:pPr indent="-220662" lvl="1" marL="742950" rtl="0" algn="l">
              <a:spcBef>
                <a:spcPts val="500"/>
              </a:spcBef>
              <a:spcAft>
                <a:spcPts val="0"/>
              </a:spcAft>
              <a:buSzPts val="2500"/>
              <a:buChar char="•"/>
            </a:pPr>
            <a:r>
              <a:rPr lang="en-US" sz="2500"/>
              <a:t>Land</a:t>
            </a:r>
            <a:endParaRPr/>
          </a:p>
          <a:p>
            <a:pPr indent="-220662" lvl="1" marL="742950" rtl="0" algn="l">
              <a:spcBef>
                <a:spcPts val="500"/>
              </a:spcBef>
              <a:spcAft>
                <a:spcPts val="0"/>
              </a:spcAft>
              <a:buSzPts val="2500"/>
              <a:buChar char="•"/>
            </a:pPr>
            <a:r>
              <a:rPr lang="en-US" sz="2500"/>
              <a:t>Permanent Buildings</a:t>
            </a:r>
            <a:endParaRPr/>
          </a:p>
          <a:p>
            <a:pPr indent="-220662" lvl="1" marL="742950" rtl="0" algn="l">
              <a:spcBef>
                <a:spcPts val="500"/>
              </a:spcBef>
              <a:spcAft>
                <a:spcPts val="0"/>
              </a:spcAft>
              <a:buSzPts val="2500"/>
              <a:buChar char="•"/>
            </a:pPr>
            <a:r>
              <a:rPr lang="en-US" sz="2500"/>
              <a:t>Battleships</a:t>
            </a:r>
            <a:endParaRPr/>
          </a:p>
          <a:p>
            <a:pPr indent="-220662" lvl="1" marL="742950" rtl="0" algn="l">
              <a:spcBef>
                <a:spcPts val="500"/>
              </a:spcBef>
              <a:spcAft>
                <a:spcPts val="0"/>
              </a:spcAft>
              <a:buSzPts val="2500"/>
              <a:buChar char="•"/>
            </a:pPr>
            <a:r>
              <a:rPr lang="en-US" sz="2500"/>
              <a:t>Cruisers</a:t>
            </a:r>
            <a:endParaRPr/>
          </a:p>
          <a:p>
            <a:pPr indent="-220662" lvl="1" marL="742950" rtl="0" algn="l">
              <a:spcBef>
                <a:spcPts val="500"/>
              </a:spcBef>
              <a:spcAft>
                <a:spcPts val="0"/>
              </a:spcAft>
              <a:buSzPts val="2500"/>
              <a:buChar char="•"/>
            </a:pPr>
            <a:r>
              <a:rPr lang="en-US" sz="2500"/>
              <a:t>Submarines</a:t>
            </a:r>
            <a:endParaRPr/>
          </a:p>
          <a:p>
            <a:pPr indent="-220662" lvl="1" marL="742950" rtl="0" algn="l">
              <a:spcBef>
                <a:spcPts val="500"/>
              </a:spcBef>
              <a:spcAft>
                <a:spcPts val="0"/>
              </a:spcAft>
              <a:buSzPts val="2500"/>
              <a:buChar char="•"/>
            </a:pPr>
            <a:r>
              <a:rPr lang="en-US" sz="2500"/>
              <a:t>Aircraft Carriers</a:t>
            </a:r>
            <a:endParaRPr/>
          </a:p>
          <a:p>
            <a:pPr indent="-220662" lvl="1" marL="742950" rtl="0" algn="l">
              <a:spcBef>
                <a:spcPts val="500"/>
              </a:spcBef>
              <a:spcAft>
                <a:spcPts val="0"/>
              </a:spcAft>
              <a:buSzPts val="2500"/>
              <a:buChar char="•"/>
            </a:pPr>
            <a:r>
              <a:rPr lang="en-US" sz="2500"/>
              <a:t>Destroyers</a:t>
            </a:r>
            <a:endParaRPr/>
          </a:p>
        </p:txBody>
      </p:sp>
      <p:pic>
        <p:nvPicPr>
          <p:cNvPr id="258" name="Google Shape;258;p30"/>
          <p:cNvPicPr preferRelativeResize="0"/>
          <p:nvPr/>
        </p:nvPicPr>
        <p:blipFill rotWithShape="1">
          <a:blip r:embed="rId3">
            <a:alphaModFix/>
          </a:blip>
          <a:srcRect b="0" l="0" r="0" t="0"/>
          <a:stretch/>
        </p:blipFill>
        <p:spPr>
          <a:xfrm>
            <a:off x="5715000" y="2209800"/>
            <a:ext cx="3429000" cy="2209800"/>
          </a:xfrm>
          <a:prstGeom prst="rect">
            <a:avLst/>
          </a:prstGeom>
          <a:noFill/>
          <a:ln>
            <a:noFill/>
          </a:ln>
        </p:spPr>
      </p:pic>
      <p:pic>
        <p:nvPicPr>
          <p:cNvPr id="259" name="Google Shape;259;p30"/>
          <p:cNvPicPr preferRelativeResize="0"/>
          <p:nvPr/>
        </p:nvPicPr>
        <p:blipFill rotWithShape="1">
          <a:blip r:embed="rId4">
            <a:alphaModFix/>
          </a:blip>
          <a:srcRect b="0" l="0" r="0" t="0"/>
          <a:stretch/>
        </p:blipFill>
        <p:spPr>
          <a:xfrm>
            <a:off x="5715000" y="4343400"/>
            <a:ext cx="3429000" cy="251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1"/>
          <p:cNvSpPr txBox="1"/>
          <p:nvPr>
            <p:ph type="title"/>
          </p:nvPr>
        </p:nvSpPr>
        <p:spPr>
          <a:xfrm>
            <a:off x="457200" y="1295400"/>
            <a:ext cx="8382000" cy="10772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How long does the disposal process take?</a:t>
            </a:r>
            <a:endParaRPr>
              <a:latin typeface="Arial"/>
              <a:ea typeface="Arial"/>
              <a:cs typeface="Arial"/>
              <a:sym typeface="Arial"/>
            </a:endParaRPr>
          </a:p>
        </p:txBody>
      </p:sp>
      <p:sp>
        <p:nvSpPr>
          <p:cNvPr id="266" name="Google Shape;266;p31"/>
          <p:cNvSpPr txBox="1"/>
          <p:nvPr>
            <p:ph idx="1" type="body"/>
          </p:nvPr>
        </p:nvSpPr>
        <p:spPr>
          <a:xfrm>
            <a:off x="455613" y="2667000"/>
            <a:ext cx="7769225" cy="27749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00"/>
              <a:buChar char="⮚"/>
            </a:pPr>
            <a:r>
              <a:rPr lang="en-US" sz="2800" u="sng"/>
              <a:t>Sales Time Frame</a:t>
            </a:r>
            <a:endParaRPr/>
          </a:p>
          <a:p>
            <a:pPr indent="-220662" lvl="1" marL="742950" rtl="0" algn="l">
              <a:spcBef>
                <a:spcPts val="560"/>
              </a:spcBef>
              <a:spcAft>
                <a:spcPts val="0"/>
              </a:spcAft>
              <a:buSzPts val="2800"/>
              <a:buChar char="•"/>
            </a:pPr>
            <a:r>
              <a:rPr lang="en-US" sz="2800"/>
              <a:t>30 calendar days average sales cycle time </a:t>
            </a:r>
            <a:endParaRPr/>
          </a:p>
          <a:p>
            <a:pPr indent="-220662" lvl="1" marL="742950" rtl="0" algn="l">
              <a:spcBef>
                <a:spcPts val="560"/>
              </a:spcBef>
              <a:spcAft>
                <a:spcPts val="0"/>
              </a:spcAft>
              <a:buSzPts val="2800"/>
              <a:buFont typeface="Arial"/>
              <a:buNone/>
            </a:pPr>
            <a:r>
              <a:rPr lang="en-US" sz="2800"/>
              <a:t>	(includes verifying availability, posting, collection &amp; removal)</a:t>
            </a:r>
            <a:endParaRPr/>
          </a:p>
          <a:p>
            <a:pPr indent="-220662" lvl="1" marL="742950" rtl="0" algn="l">
              <a:spcBef>
                <a:spcPts val="560"/>
              </a:spcBef>
              <a:spcAft>
                <a:spcPts val="0"/>
              </a:spcAft>
              <a:buSzPts val="2800"/>
              <a:buNone/>
            </a:pPr>
            <a:r>
              <a:rPr lang="en-US" sz="2800"/>
              <a:t>	</a:t>
            </a:r>
            <a:endParaRPr sz="2800"/>
          </a:p>
        </p:txBody>
      </p:sp>
      <p:sp>
        <p:nvSpPr>
          <p:cNvPr id="267" name="Google Shape;267;p3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3" name="Google Shape;273;p32"/>
          <p:cNvSpPr txBox="1"/>
          <p:nvPr>
            <p:ph type="title"/>
          </p:nvPr>
        </p:nvSpPr>
        <p:spPr>
          <a:xfrm>
            <a:off x="457200" y="1219200"/>
            <a:ext cx="8153400" cy="10772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How does FAS Property assist agencies in disposal?</a:t>
            </a:r>
            <a:endParaRPr/>
          </a:p>
        </p:txBody>
      </p:sp>
      <p:sp>
        <p:nvSpPr>
          <p:cNvPr id="274" name="Google Shape;274;p32"/>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800"/>
              <a:buChar char="⮚"/>
            </a:pPr>
            <a:r>
              <a:rPr lang="en-US" sz="2800"/>
              <a:t>Property is first offered to other Federal agencies</a:t>
            </a:r>
            <a:endParaRPr/>
          </a:p>
          <a:p>
            <a:pPr indent="-220662" lvl="1" marL="742950" rtl="0" algn="l">
              <a:spcBef>
                <a:spcPts val="560"/>
              </a:spcBef>
              <a:spcAft>
                <a:spcPts val="0"/>
              </a:spcAft>
              <a:buSzPts val="2800"/>
              <a:buChar char="•"/>
            </a:pPr>
            <a:r>
              <a:rPr lang="en-US" sz="2800"/>
              <a:t>This helps to avoid Federal agencies from buying something that another agency already has but does not need.</a:t>
            </a:r>
            <a:endParaRPr/>
          </a:p>
          <a:p>
            <a:pPr indent="-220662" lvl="1" marL="742950" rtl="0" algn="l">
              <a:spcBef>
                <a:spcPts val="560"/>
              </a:spcBef>
              <a:spcAft>
                <a:spcPts val="0"/>
              </a:spcAft>
              <a:buSzPts val="2800"/>
              <a:buChar char="•"/>
            </a:pPr>
            <a:r>
              <a:rPr lang="en-US" sz="2800"/>
              <a:t>It also helps in disposing of property that is not needed but would otherwise have to be stored if a new home is not found.</a:t>
            </a:r>
            <a:endParaRPr/>
          </a:p>
          <a:p>
            <a:pPr indent="-68262" lvl="1" marL="742950" rtl="0" algn="l">
              <a:spcBef>
                <a:spcPts val="480"/>
              </a:spcBef>
              <a:spcAft>
                <a:spcPts val="0"/>
              </a:spcAft>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0" name="Google Shape;80;p15"/>
          <p:cNvSpPr txBox="1"/>
          <p:nvPr>
            <p:ph type="title"/>
          </p:nvPr>
        </p:nvSpPr>
        <p:spPr>
          <a:xfrm>
            <a:off x="381000" y="1295400"/>
            <a:ext cx="8763000" cy="1066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GSA Property Management Mission Statement</a:t>
            </a:r>
            <a:endParaRPr/>
          </a:p>
        </p:txBody>
      </p:sp>
      <p:sp>
        <p:nvSpPr>
          <p:cNvPr id="81" name="Google Shape;81;p15"/>
          <p:cNvSpPr txBox="1"/>
          <p:nvPr>
            <p:ph idx="1" type="body"/>
          </p:nvPr>
        </p:nvSpPr>
        <p:spPr>
          <a:xfrm>
            <a:off x="0" y="2667000"/>
            <a:ext cx="8915400" cy="304800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SzPts val="2400"/>
              <a:buChar char="⮚"/>
            </a:pPr>
            <a:r>
              <a:rPr lang="en-US"/>
              <a:t>To provide the services, expertise, and systems that will ensure the  </a:t>
            </a:r>
            <a:r>
              <a:rPr lang="en-US" u="sng"/>
              <a:t>timely</a:t>
            </a:r>
            <a:r>
              <a:rPr lang="en-US"/>
              <a:t>, </a:t>
            </a:r>
            <a:r>
              <a:rPr lang="en-US" u="sng"/>
              <a:t>effective</a:t>
            </a:r>
            <a:r>
              <a:rPr lang="en-US"/>
              <a:t>, and </a:t>
            </a:r>
            <a:r>
              <a:rPr lang="en-US" u="sng"/>
              <a:t>efficient</a:t>
            </a:r>
            <a:r>
              <a:rPr lang="en-US"/>
              <a:t> disposition of the Federal government’s excess and surplus personal property, yielding the </a:t>
            </a:r>
            <a:r>
              <a:rPr lang="en-US" u="sng"/>
              <a:t>greatest return on investment to the taxpayer</a:t>
            </a:r>
            <a:endParaRPr/>
          </a:p>
          <a:p>
            <a:pPr indent="-342900" lvl="0" marL="342900" rtl="0" algn="ctr">
              <a:spcBef>
                <a:spcPts val="480"/>
              </a:spcBef>
              <a:spcAft>
                <a:spcPts val="0"/>
              </a:spcAft>
              <a:buSzPts val="2400"/>
              <a:buFont typeface="Noto Sans Symbols"/>
              <a:buNone/>
            </a:pPr>
            <a:r>
              <a:t/>
            </a:r>
            <a:endParaRPr/>
          </a:p>
        </p:txBody>
      </p:sp>
      <p:sp>
        <p:nvSpPr>
          <p:cNvPr id="82" name="Google Shape;82;p15"/>
          <p:cNvSpPr txBox="1"/>
          <p:nvPr/>
        </p:nvSpPr>
        <p:spPr>
          <a:xfrm>
            <a:off x="5775325" y="4535488"/>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eaglefront" id="83" name="Google Shape;83;p15"/>
          <p:cNvPicPr preferRelativeResize="0"/>
          <p:nvPr/>
        </p:nvPicPr>
        <p:blipFill rotWithShape="1">
          <a:blip r:embed="rId3">
            <a:alphaModFix/>
          </a:blip>
          <a:srcRect b="0" l="0" r="0" t="0"/>
          <a:stretch/>
        </p:blipFill>
        <p:spPr>
          <a:xfrm>
            <a:off x="3733800" y="4495800"/>
            <a:ext cx="1556024" cy="190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1" name="Google Shape;281;p33"/>
          <p:cNvSpPr txBox="1"/>
          <p:nvPr>
            <p:ph type="title"/>
          </p:nvPr>
        </p:nvSpPr>
        <p:spPr>
          <a:xfrm>
            <a:off x="457200" y="1219200"/>
            <a:ext cx="7769225" cy="10772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Next, the property is offered to the States</a:t>
            </a:r>
            <a:endParaRPr/>
          </a:p>
        </p:txBody>
      </p:sp>
      <p:sp>
        <p:nvSpPr>
          <p:cNvPr id="282" name="Google Shape;282;p33"/>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800"/>
              <a:buChar char="⮚"/>
            </a:pPr>
            <a:r>
              <a:rPr lang="en-US" sz="2800"/>
              <a:t>If no Federal requests, GSA can donate the property to the States for free</a:t>
            </a:r>
            <a:endParaRPr/>
          </a:p>
          <a:p>
            <a:pPr indent="-342900" lvl="0" marL="342900" rtl="0" algn="l">
              <a:lnSpc>
                <a:spcPct val="90000"/>
              </a:lnSpc>
              <a:spcBef>
                <a:spcPts val="560"/>
              </a:spcBef>
              <a:spcAft>
                <a:spcPts val="0"/>
              </a:spcAft>
              <a:buSzPts val="2800"/>
              <a:buChar char="⮚"/>
            </a:pPr>
            <a:r>
              <a:rPr lang="en-US" sz="2800"/>
              <a:t>The property is only given to one agency in each State – the State Agency for Surplus Property (SASP)</a:t>
            </a:r>
            <a:endParaRPr/>
          </a:p>
          <a:p>
            <a:pPr indent="-342900" lvl="0" marL="342900" rtl="0" algn="l">
              <a:lnSpc>
                <a:spcPct val="90000"/>
              </a:lnSpc>
              <a:spcBef>
                <a:spcPts val="560"/>
              </a:spcBef>
              <a:spcAft>
                <a:spcPts val="0"/>
              </a:spcAft>
              <a:buSzPts val="2800"/>
              <a:buChar char="⮚"/>
            </a:pPr>
            <a:r>
              <a:rPr lang="en-US" sz="2800"/>
              <a:t>SASPs coordinate the federal surplus property program </a:t>
            </a:r>
            <a:endParaRPr/>
          </a:p>
          <a:p>
            <a:pPr indent="-342900" lvl="0" marL="342900" rtl="0" algn="l">
              <a:lnSpc>
                <a:spcPct val="90000"/>
              </a:lnSpc>
              <a:spcBef>
                <a:spcPts val="560"/>
              </a:spcBef>
              <a:spcAft>
                <a:spcPts val="0"/>
              </a:spcAft>
              <a:buSzPts val="2800"/>
              <a:buChar char="⮚"/>
            </a:pPr>
            <a:r>
              <a:rPr lang="en-US" sz="2800"/>
              <a:t>Each State and Territory has a SASP</a:t>
            </a:r>
            <a:endParaRPr/>
          </a:p>
          <a:p>
            <a:pPr indent="-220662" lvl="1" marL="742950" rtl="0" algn="l">
              <a:lnSpc>
                <a:spcPct val="90000"/>
              </a:lnSpc>
              <a:spcBef>
                <a:spcPts val="560"/>
              </a:spcBef>
              <a:spcAft>
                <a:spcPts val="0"/>
              </a:spcAft>
              <a:buSzPts val="2800"/>
              <a:buChar char="•"/>
            </a:pPr>
            <a:r>
              <a:rPr lang="en-US" sz="2800"/>
              <a:t>www.nasasp.org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8" name="Google Shape;288;p34"/>
          <p:cNvSpPr txBox="1"/>
          <p:nvPr>
            <p:ph type="title"/>
          </p:nvPr>
        </p:nvSpPr>
        <p:spPr>
          <a:xfrm>
            <a:off x="457200" y="1219200"/>
            <a:ext cx="8382000"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State Agency for Surplus Property’s Role </a:t>
            </a:r>
            <a:endParaRPr/>
          </a:p>
        </p:txBody>
      </p:sp>
      <p:sp>
        <p:nvSpPr>
          <p:cNvPr id="289" name="Google Shape;289;p34"/>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800"/>
              <a:buChar char="⮚"/>
            </a:pPr>
            <a:r>
              <a:rPr lang="en-US" sz="2800"/>
              <a:t>Distributes Federal surplus personal property to eligible donees for a service fee</a:t>
            </a:r>
            <a:endParaRPr/>
          </a:p>
          <a:p>
            <a:pPr indent="-342900" lvl="0" marL="342900" rtl="0" algn="l">
              <a:spcBef>
                <a:spcPts val="560"/>
              </a:spcBef>
              <a:spcAft>
                <a:spcPts val="0"/>
              </a:spcAft>
              <a:buClr>
                <a:srgbClr val="013C88"/>
              </a:buClr>
              <a:buSzPts val="2800"/>
              <a:buChar char="⮚"/>
            </a:pPr>
            <a:r>
              <a:rPr lang="en-US" sz="2800"/>
              <a:t>The SASP determines who qualifies for Federal property based on Federal laws, rules and regulations</a:t>
            </a:r>
            <a:endParaRPr/>
          </a:p>
          <a:p>
            <a:pPr indent="-342900" lvl="0" marL="342900" rtl="0" algn="l">
              <a:spcBef>
                <a:spcPts val="560"/>
              </a:spcBef>
              <a:spcAft>
                <a:spcPts val="0"/>
              </a:spcAft>
              <a:buClr>
                <a:srgbClr val="013C88"/>
              </a:buClr>
              <a:buSzPts val="2800"/>
              <a:buChar char="⮚"/>
            </a:pPr>
            <a:r>
              <a:rPr lang="en-US" sz="2800"/>
              <a:t>Does compliance checks to ensure the property is used for the purpose for which it was given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5" name="Google Shape;295;p35"/>
          <p:cNvSpPr txBox="1"/>
          <p:nvPr>
            <p:ph type="title"/>
          </p:nvPr>
        </p:nvSpPr>
        <p:spPr>
          <a:xfrm>
            <a:off x="457200" y="1219200"/>
            <a:ext cx="7769225" cy="15696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Who qualifies for property under the SASP?</a:t>
            </a:r>
            <a:br>
              <a:rPr lang="en-US"/>
            </a:br>
            <a:endParaRPr/>
          </a:p>
        </p:txBody>
      </p:sp>
      <p:sp>
        <p:nvSpPr>
          <p:cNvPr id="296" name="Google Shape;296;p35"/>
          <p:cNvSpPr txBox="1"/>
          <p:nvPr>
            <p:ph idx="1" type="body"/>
          </p:nvPr>
        </p:nvSpPr>
        <p:spPr>
          <a:xfrm>
            <a:off x="455613" y="2438400"/>
            <a:ext cx="8078787" cy="3505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800"/>
              <a:buChar char="⮚"/>
            </a:pPr>
            <a:r>
              <a:rPr lang="en-US" sz="2800"/>
              <a:t>Veterans Service Organizations</a:t>
            </a:r>
            <a:endParaRPr/>
          </a:p>
          <a:p>
            <a:pPr indent="-342900" lvl="0" marL="342900" rtl="0" algn="l">
              <a:lnSpc>
                <a:spcPct val="90000"/>
              </a:lnSpc>
              <a:spcBef>
                <a:spcPts val="560"/>
              </a:spcBef>
              <a:spcAft>
                <a:spcPts val="0"/>
              </a:spcAft>
              <a:buSzPts val="2800"/>
              <a:buChar char="⮚"/>
            </a:pPr>
            <a:r>
              <a:rPr lang="en-US" sz="2800"/>
              <a:t>Public Agencies - Local, County, Regional, or State</a:t>
            </a:r>
            <a:endParaRPr/>
          </a:p>
          <a:p>
            <a:pPr indent="-220662" lvl="1" marL="742950" rtl="0" algn="l">
              <a:lnSpc>
                <a:spcPct val="90000"/>
              </a:lnSpc>
              <a:spcBef>
                <a:spcPts val="560"/>
              </a:spcBef>
              <a:spcAft>
                <a:spcPts val="0"/>
              </a:spcAft>
              <a:buSzPts val="2800"/>
              <a:buChar char="•"/>
            </a:pPr>
            <a:r>
              <a:rPr lang="en-US" sz="2800"/>
              <a:t>Supported by tax dollars</a:t>
            </a:r>
            <a:endParaRPr/>
          </a:p>
          <a:p>
            <a:pPr indent="-220662" lvl="1" marL="742950" rtl="0" algn="l">
              <a:lnSpc>
                <a:spcPct val="90000"/>
              </a:lnSpc>
              <a:spcBef>
                <a:spcPts val="560"/>
              </a:spcBef>
              <a:spcAft>
                <a:spcPts val="0"/>
              </a:spcAft>
              <a:buSzPts val="2800"/>
              <a:buChar char="•"/>
            </a:pPr>
            <a:r>
              <a:rPr lang="en-US" sz="2800"/>
              <a:t>Created by law</a:t>
            </a:r>
            <a:endParaRPr/>
          </a:p>
          <a:p>
            <a:pPr indent="-342900" lvl="0" marL="342900" rtl="0" algn="l">
              <a:lnSpc>
                <a:spcPct val="90000"/>
              </a:lnSpc>
              <a:spcBef>
                <a:spcPts val="560"/>
              </a:spcBef>
              <a:spcAft>
                <a:spcPts val="0"/>
              </a:spcAft>
              <a:buSzPts val="2800"/>
              <a:buChar char="⮚"/>
            </a:pPr>
            <a:r>
              <a:rPr lang="en-US" sz="2800"/>
              <a:t>Certain Non-Profit, Tax Exempt Organizations</a:t>
            </a:r>
            <a:endParaRPr/>
          </a:p>
          <a:p>
            <a:pPr indent="-220662" lvl="1" marL="742950" rtl="0" algn="l">
              <a:lnSpc>
                <a:spcPct val="90000"/>
              </a:lnSpc>
              <a:spcBef>
                <a:spcPts val="560"/>
              </a:spcBef>
              <a:spcAft>
                <a:spcPts val="0"/>
              </a:spcAft>
              <a:buSzPts val="2800"/>
              <a:buChar char="•"/>
            </a:pPr>
            <a:r>
              <a:rPr lang="en-US" sz="2800"/>
              <a:t>Educational, Health, or Elderly</a:t>
            </a:r>
            <a:endParaRPr/>
          </a:p>
          <a:p>
            <a:pPr indent="-220662" lvl="1" marL="742950" rtl="0" algn="l">
              <a:lnSpc>
                <a:spcPct val="90000"/>
              </a:lnSpc>
              <a:spcBef>
                <a:spcPts val="560"/>
              </a:spcBef>
              <a:spcAft>
                <a:spcPts val="0"/>
              </a:spcAft>
              <a:buSzPts val="2800"/>
              <a:buChar char="•"/>
            </a:pPr>
            <a:r>
              <a:rPr lang="en-US" sz="2800"/>
              <a:t>Homeless or Impoverished</a:t>
            </a:r>
            <a:endParaRPr/>
          </a:p>
          <a:p>
            <a:pPr indent="-220662" lvl="1" marL="742950" rtl="0" algn="l">
              <a:lnSpc>
                <a:spcPct val="90000"/>
              </a:lnSpc>
              <a:spcBef>
                <a:spcPts val="480"/>
              </a:spcBef>
              <a:spcAft>
                <a:spcPts val="0"/>
              </a:spcAft>
              <a:buSzPts val="24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6"/>
          <p:cNvSpPr txBox="1"/>
          <p:nvPr>
            <p:ph type="title"/>
          </p:nvPr>
        </p:nvSpPr>
        <p:spPr>
          <a:xfrm>
            <a:off x="457200" y="1219200"/>
            <a:ext cx="8229600" cy="99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latin typeface="Arial"/>
                <a:ea typeface="Arial"/>
                <a:cs typeface="Arial"/>
                <a:sym typeface="Arial"/>
              </a:rPr>
              <a:t>How do Federal agencies and the States find out what property is available?</a:t>
            </a:r>
            <a:endParaRPr/>
          </a:p>
        </p:txBody>
      </p:sp>
      <p:sp>
        <p:nvSpPr>
          <p:cNvPr id="302" name="Google Shape;302;p36"/>
          <p:cNvSpPr txBox="1"/>
          <p:nvPr>
            <p:ph idx="1" type="body"/>
          </p:nvPr>
        </p:nvSpPr>
        <p:spPr>
          <a:xfrm>
            <a:off x="455613" y="2286000"/>
            <a:ext cx="7769225" cy="31559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GSA’s internet database of all excess property</a:t>
            </a:r>
            <a:endParaRPr/>
          </a:p>
          <a:p>
            <a:pPr indent="-342900" lvl="0" marL="342900" rtl="0" algn="ctr">
              <a:spcBef>
                <a:spcPts val="480"/>
              </a:spcBef>
              <a:spcAft>
                <a:spcPts val="0"/>
              </a:spcAft>
              <a:buSzPts val="2400"/>
              <a:buFont typeface="Noto Sans Symbols"/>
              <a:buNone/>
            </a:pPr>
            <a:r>
              <a:rPr lang="en-US"/>
              <a:t>www.GSAXcess.gov</a:t>
            </a:r>
            <a:endParaRPr/>
          </a:p>
          <a:p>
            <a:pPr indent="-342900" lvl="0" marL="342900" rtl="0" algn="l">
              <a:spcBef>
                <a:spcPts val="480"/>
              </a:spcBef>
              <a:spcAft>
                <a:spcPts val="0"/>
              </a:spcAft>
              <a:buSzPts val="2400"/>
              <a:buFont typeface="Noto Sans Symbols"/>
              <a:buNone/>
            </a:pPr>
            <a:r>
              <a:t/>
            </a:r>
            <a:endParaRPr/>
          </a:p>
        </p:txBody>
      </p:sp>
      <p:sp>
        <p:nvSpPr>
          <p:cNvPr id="303" name="Google Shape;303;p3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04" name="Google Shape;304;p36"/>
          <p:cNvPicPr preferRelativeResize="0"/>
          <p:nvPr/>
        </p:nvPicPr>
        <p:blipFill rotWithShape="1">
          <a:blip r:embed="rId3">
            <a:alphaModFix/>
          </a:blip>
          <a:srcRect b="0" l="0" r="0" t="0"/>
          <a:stretch/>
        </p:blipFill>
        <p:spPr>
          <a:xfrm>
            <a:off x="1524000" y="3124200"/>
            <a:ext cx="5791200" cy="3619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10" name="Google Shape;310;p37"/>
          <p:cNvPicPr preferRelativeResize="0"/>
          <p:nvPr/>
        </p:nvPicPr>
        <p:blipFill rotWithShape="1">
          <a:blip r:embed="rId3">
            <a:alphaModFix/>
          </a:blip>
          <a:srcRect b="3657" l="0" r="0" t="0"/>
          <a:stretch/>
        </p:blipFill>
        <p:spPr>
          <a:xfrm>
            <a:off x="228600" y="1371600"/>
            <a:ext cx="8605267" cy="518163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3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17" name="Google Shape;317;p38"/>
          <p:cNvPicPr preferRelativeResize="0"/>
          <p:nvPr/>
        </p:nvPicPr>
        <p:blipFill rotWithShape="1">
          <a:blip r:embed="rId3">
            <a:alphaModFix/>
          </a:blip>
          <a:srcRect b="3657" l="0" r="0" t="0"/>
          <a:stretch/>
        </p:blipFill>
        <p:spPr>
          <a:xfrm>
            <a:off x="0" y="1066800"/>
            <a:ext cx="9144000" cy="5562600"/>
          </a:xfrm>
          <a:prstGeom prst="rect">
            <a:avLst/>
          </a:prstGeom>
          <a:noFill/>
          <a:ln>
            <a:noFill/>
          </a:ln>
        </p:spPr>
      </p:pic>
      <p:sp>
        <p:nvSpPr>
          <p:cNvPr id="318" name="Google Shape;318;p38"/>
          <p:cNvSpPr/>
          <p:nvPr/>
        </p:nvSpPr>
        <p:spPr>
          <a:xfrm rot="9165019">
            <a:off x="514234" y="3015956"/>
            <a:ext cx="976313" cy="485775"/>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close/>
              </a:path>
              <a:path extrusionOk="0" h="21600" w="21600">
                <a:moveTo>
                  <a:pt x="1350" y="5400"/>
                </a:moveTo>
                <a:lnTo>
                  <a:pt x="1350" y="16200"/>
                </a:lnTo>
                <a:lnTo>
                  <a:pt x="2700" y="16200"/>
                </a:lnTo>
                <a:lnTo>
                  <a:pt x="2700" y="5400"/>
                </a:lnTo>
                <a:close/>
              </a:path>
              <a:path extrusionOk="0" h="21600" w="21600">
                <a:moveTo>
                  <a:pt x="0" y="5400"/>
                </a:moveTo>
                <a:lnTo>
                  <a:pt x="0" y="16200"/>
                </a:lnTo>
                <a:lnTo>
                  <a:pt x="675" y="16200"/>
                </a:lnTo>
                <a:lnTo>
                  <a:pt x="675" y="5400"/>
                </a:lnTo>
                <a:close/>
              </a:path>
            </a:pathLst>
          </a:custGeom>
          <a:solidFill>
            <a:srgbClr val="99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990033"/>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3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24" name="Google Shape;324;p39"/>
          <p:cNvPicPr preferRelativeResize="0"/>
          <p:nvPr/>
        </p:nvPicPr>
        <p:blipFill rotWithShape="1">
          <a:blip r:embed="rId3">
            <a:alphaModFix/>
          </a:blip>
          <a:srcRect b="3657" l="0" r="0" t="0"/>
          <a:stretch/>
        </p:blipFill>
        <p:spPr>
          <a:xfrm>
            <a:off x="0" y="1066800"/>
            <a:ext cx="9144000" cy="5791200"/>
          </a:xfrm>
          <a:prstGeom prst="rect">
            <a:avLst/>
          </a:prstGeom>
          <a:noFill/>
          <a:ln>
            <a:noFill/>
          </a:ln>
        </p:spPr>
      </p:pic>
      <p:sp>
        <p:nvSpPr>
          <p:cNvPr id="325" name="Google Shape;325;p39"/>
          <p:cNvSpPr/>
          <p:nvPr/>
        </p:nvSpPr>
        <p:spPr>
          <a:xfrm rot="9165019">
            <a:off x="1428634" y="3777955"/>
            <a:ext cx="976313" cy="485775"/>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close/>
              </a:path>
              <a:path extrusionOk="0" h="21600" w="21600">
                <a:moveTo>
                  <a:pt x="1350" y="5400"/>
                </a:moveTo>
                <a:lnTo>
                  <a:pt x="1350" y="16200"/>
                </a:lnTo>
                <a:lnTo>
                  <a:pt x="2700" y="16200"/>
                </a:lnTo>
                <a:lnTo>
                  <a:pt x="2700" y="5400"/>
                </a:lnTo>
                <a:close/>
              </a:path>
              <a:path extrusionOk="0" h="21600" w="21600">
                <a:moveTo>
                  <a:pt x="0" y="5400"/>
                </a:moveTo>
                <a:lnTo>
                  <a:pt x="0" y="16200"/>
                </a:lnTo>
                <a:lnTo>
                  <a:pt x="675" y="16200"/>
                </a:lnTo>
                <a:lnTo>
                  <a:pt x="675" y="5400"/>
                </a:lnTo>
                <a:close/>
              </a:path>
            </a:pathLst>
          </a:custGeom>
          <a:solidFill>
            <a:srgbClr val="99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990033"/>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31" name="Google Shape;331;p40"/>
          <p:cNvPicPr preferRelativeResize="0"/>
          <p:nvPr/>
        </p:nvPicPr>
        <p:blipFill rotWithShape="1">
          <a:blip r:embed="rId3">
            <a:alphaModFix/>
          </a:blip>
          <a:srcRect b="3657" l="0" r="0" t="0"/>
          <a:stretch/>
        </p:blipFill>
        <p:spPr>
          <a:xfrm>
            <a:off x="609600" y="1143000"/>
            <a:ext cx="7848600" cy="5133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7" name="Google Shape;337;p41"/>
          <p:cNvSpPr txBox="1"/>
          <p:nvPr>
            <p:ph type="title"/>
          </p:nvPr>
        </p:nvSpPr>
        <p:spPr>
          <a:xfrm>
            <a:off x="457200" y="1295400"/>
            <a:ext cx="8305800" cy="10772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What if no Federal Agency or State wants the property?</a:t>
            </a:r>
            <a:endParaRPr/>
          </a:p>
        </p:txBody>
      </p:sp>
      <p:sp>
        <p:nvSpPr>
          <p:cNvPr id="338" name="Google Shape;338;p41"/>
          <p:cNvSpPr txBox="1"/>
          <p:nvPr>
            <p:ph idx="1" type="body"/>
          </p:nvPr>
        </p:nvSpPr>
        <p:spPr>
          <a:xfrm>
            <a:off x="455613" y="2514600"/>
            <a:ext cx="7769225" cy="3276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800"/>
              <a:buChar char="⮚"/>
            </a:pPr>
            <a:r>
              <a:rPr lang="en-US" sz="2800"/>
              <a:t>FAS, Property Division will then offer the property for auction to the general public on GSA’s internet auction site:  </a:t>
            </a:r>
            <a:endParaRPr/>
          </a:p>
          <a:p>
            <a:pPr indent="-342900" lvl="0" marL="342900" rtl="0" algn="l">
              <a:spcBef>
                <a:spcPts val="560"/>
              </a:spcBef>
              <a:spcAft>
                <a:spcPts val="0"/>
              </a:spcAft>
              <a:buSzPts val="2800"/>
              <a:buNone/>
            </a:pPr>
            <a:r>
              <a:rPr lang="en-US" sz="2800"/>
              <a:t>			</a:t>
            </a:r>
            <a:endParaRPr/>
          </a:p>
          <a:p>
            <a:pPr indent="-342900" lvl="0" marL="342900" rtl="0" algn="l">
              <a:spcBef>
                <a:spcPts val="560"/>
              </a:spcBef>
              <a:spcAft>
                <a:spcPts val="0"/>
              </a:spcAft>
              <a:buSzPts val="2800"/>
              <a:buNone/>
            </a:pPr>
            <a:r>
              <a:rPr lang="en-US" sz="2800"/>
              <a:t>			   GSAAuctions.gov</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45" name="Google Shape;345;p42"/>
          <p:cNvPicPr preferRelativeResize="0"/>
          <p:nvPr/>
        </p:nvPicPr>
        <p:blipFill rotWithShape="1">
          <a:blip r:embed="rId3">
            <a:alphaModFix/>
          </a:blip>
          <a:srcRect b="0" l="0" r="0" t="0"/>
          <a:stretch/>
        </p:blipFill>
        <p:spPr>
          <a:xfrm>
            <a:off x="0" y="1143000"/>
            <a:ext cx="9144000" cy="571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6"/>
          <p:cNvSpPr txBox="1"/>
          <p:nvPr>
            <p:ph type="title"/>
          </p:nvPr>
        </p:nvSpPr>
        <p:spPr>
          <a:xfrm>
            <a:off x="457200" y="1295400"/>
            <a:ext cx="8229600" cy="10772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Do you have any property disposal questions?</a:t>
            </a:r>
            <a:endParaRPr/>
          </a:p>
        </p:txBody>
      </p:sp>
      <p:sp>
        <p:nvSpPr>
          <p:cNvPr id="90" name="Google Shape;90;p16"/>
          <p:cNvSpPr txBox="1"/>
          <p:nvPr>
            <p:ph idx="1" type="body"/>
          </p:nvPr>
        </p:nvSpPr>
        <p:spPr>
          <a:xfrm>
            <a:off x="455613" y="2514600"/>
            <a:ext cx="7769225" cy="3505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400"/>
              <a:buChar char="⮚"/>
            </a:pPr>
            <a:r>
              <a:rPr lang="en-US"/>
              <a:t>Ever wonder what to do with personal property once you no longer need it?</a:t>
            </a:r>
            <a:endParaRPr/>
          </a:p>
          <a:p>
            <a:pPr indent="-342900" lvl="0" marL="342900" rtl="0" algn="l">
              <a:spcBef>
                <a:spcPts val="480"/>
              </a:spcBef>
              <a:spcAft>
                <a:spcPts val="0"/>
              </a:spcAft>
              <a:buClr>
                <a:srgbClr val="013C88"/>
              </a:buClr>
              <a:buSzPts val="2400"/>
              <a:buChar char="⮚"/>
            </a:pPr>
            <a:r>
              <a:rPr lang="en-US"/>
              <a:t>Can an agency sell surplus property themselves?</a:t>
            </a:r>
            <a:endParaRPr/>
          </a:p>
          <a:p>
            <a:pPr indent="-342900" lvl="0" marL="342900" rtl="0" algn="l">
              <a:spcBef>
                <a:spcPts val="480"/>
              </a:spcBef>
              <a:spcAft>
                <a:spcPts val="0"/>
              </a:spcAft>
              <a:buClr>
                <a:srgbClr val="013C88"/>
              </a:buClr>
              <a:buSzPts val="2400"/>
              <a:buChar char="⮚"/>
            </a:pPr>
            <a:r>
              <a:rPr lang="en-US"/>
              <a:t>Am I obligated to acquire excess property if it is available rather than buy a similar item new?</a:t>
            </a:r>
            <a:endParaRPr/>
          </a:p>
          <a:p>
            <a:pPr indent="-342900" lvl="0" marL="342900" rtl="0" algn="l">
              <a:spcBef>
                <a:spcPts val="480"/>
              </a:spcBef>
              <a:spcAft>
                <a:spcPts val="0"/>
              </a:spcAft>
              <a:buClr>
                <a:srgbClr val="013C88"/>
              </a:buClr>
              <a:buSzPts val="2400"/>
              <a:buChar char="⮚"/>
            </a:pPr>
            <a:r>
              <a:rPr lang="en-US"/>
              <a:t>Are there special procedures to follow when our office must relocate with short notice?</a:t>
            </a:r>
            <a:endParaRPr/>
          </a:p>
        </p:txBody>
      </p:sp>
      <p:sp>
        <p:nvSpPr>
          <p:cNvPr id="91" name="Google Shape;91;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51" name="Google Shape;351;p43"/>
          <p:cNvPicPr preferRelativeResize="0"/>
          <p:nvPr/>
        </p:nvPicPr>
        <p:blipFill rotWithShape="1">
          <a:blip r:embed="rId3">
            <a:alphaModFix/>
          </a:blip>
          <a:srcRect b="0" l="0" r="0" t="0"/>
          <a:stretch/>
        </p:blipFill>
        <p:spPr>
          <a:xfrm>
            <a:off x="0" y="1066800"/>
            <a:ext cx="9144000" cy="5791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7" name="Google Shape;357;p44"/>
          <p:cNvSpPr txBox="1"/>
          <p:nvPr>
            <p:ph type="title"/>
          </p:nvPr>
        </p:nvSpPr>
        <p:spPr>
          <a:xfrm>
            <a:off x="457200" y="1479550"/>
            <a:ext cx="8305800"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Who can bid on GSAAuctions.gov?</a:t>
            </a:r>
            <a:endParaRPr/>
          </a:p>
        </p:txBody>
      </p:sp>
      <p:sp>
        <p:nvSpPr>
          <p:cNvPr id="358" name="Google Shape;358;p44"/>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800"/>
              <a:buChar char="⮚"/>
            </a:pPr>
            <a:r>
              <a:rPr lang="en-US" sz="2800"/>
              <a:t>The general  public</a:t>
            </a:r>
            <a:endParaRPr/>
          </a:p>
          <a:p>
            <a:pPr indent="-342900" lvl="0" marL="342900" rtl="0" algn="l">
              <a:spcBef>
                <a:spcPts val="560"/>
              </a:spcBef>
              <a:spcAft>
                <a:spcPts val="0"/>
              </a:spcAft>
              <a:buClr>
                <a:srgbClr val="013C88"/>
              </a:buClr>
              <a:buSzPts val="2800"/>
              <a:buChar char="⮚"/>
            </a:pPr>
            <a:r>
              <a:rPr lang="en-US" sz="2800"/>
              <a:t>Private individuals</a:t>
            </a:r>
            <a:endParaRPr/>
          </a:p>
          <a:p>
            <a:pPr indent="-342900" lvl="0" marL="342900" rtl="0" algn="l">
              <a:spcBef>
                <a:spcPts val="560"/>
              </a:spcBef>
              <a:spcAft>
                <a:spcPts val="0"/>
              </a:spcAft>
              <a:buClr>
                <a:srgbClr val="013C88"/>
              </a:buClr>
              <a:buSzPts val="2800"/>
              <a:buChar char="⮚"/>
            </a:pPr>
            <a:r>
              <a:rPr lang="en-US" sz="2800"/>
              <a:t>Businesses and companies</a:t>
            </a:r>
            <a:endParaRPr/>
          </a:p>
          <a:p>
            <a:pPr indent="-342900" lvl="0" marL="342900" rtl="0" algn="l">
              <a:spcBef>
                <a:spcPts val="560"/>
              </a:spcBef>
              <a:spcAft>
                <a:spcPts val="0"/>
              </a:spcAft>
              <a:buClr>
                <a:srgbClr val="013C88"/>
              </a:buClr>
              <a:buSzPts val="2800"/>
              <a:buChar char="⮚"/>
            </a:pPr>
            <a:r>
              <a:rPr lang="en-US" sz="2800"/>
              <a:t>GSA employees are not allowed to bid on anything being sold on GSAAuctions.gov</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8" name="Google Shape;98;p17"/>
          <p:cNvSpPr txBox="1"/>
          <p:nvPr>
            <p:ph type="title"/>
          </p:nvPr>
        </p:nvSpPr>
        <p:spPr>
          <a:xfrm>
            <a:off x="381000" y="1295400"/>
            <a:ext cx="8305800"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200">
                <a:latin typeface="Arial"/>
                <a:ea typeface="Arial"/>
                <a:cs typeface="Arial"/>
                <a:sym typeface="Arial"/>
              </a:rPr>
              <a:t>What does the Property Division do?</a:t>
            </a:r>
            <a:endParaRPr/>
          </a:p>
        </p:txBody>
      </p:sp>
      <p:sp>
        <p:nvSpPr>
          <p:cNvPr id="99" name="Google Shape;99;p17"/>
          <p:cNvSpPr txBox="1"/>
          <p:nvPr>
            <p:ph idx="1" type="body"/>
          </p:nvPr>
        </p:nvSpPr>
        <p:spPr>
          <a:xfrm>
            <a:off x="455613" y="2286000"/>
            <a:ext cx="8154987" cy="3962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13C88"/>
              </a:buClr>
              <a:buSzPts val="2800"/>
              <a:buChar char="⮚"/>
            </a:pPr>
            <a:r>
              <a:rPr lang="en-US" sz="2800"/>
              <a:t>We assist agencies in acquiring and disposing of excess personal property</a:t>
            </a:r>
            <a:endParaRPr/>
          </a:p>
        </p:txBody>
      </p:sp>
      <p:pic>
        <p:nvPicPr>
          <p:cNvPr id="100" name="Google Shape;100;p17"/>
          <p:cNvPicPr preferRelativeResize="0"/>
          <p:nvPr/>
        </p:nvPicPr>
        <p:blipFill rotWithShape="1">
          <a:blip r:embed="rId3">
            <a:alphaModFix/>
          </a:blip>
          <a:srcRect b="0" l="0" r="0" t="0"/>
          <a:stretch/>
        </p:blipFill>
        <p:spPr>
          <a:xfrm>
            <a:off x="3200400" y="4038600"/>
            <a:ext cx="2066925" cy="2819400"/>
          </a:xfrm>
          <a:prstGeom prst="rect">
            <a:avLst/>
          </a:prstGeom>
          <a:noFill/>
          <a:ln>
            <a:noFill/>
          </a:ln>
        </p:spPr>
      </p:pic>
      <p:pic>
        <p:nvPicPr>
          <p:cNvPr id="101" name="Google Shape;101;p17"/>
          <p:cNvPicPr preferRelativeResize="0"/>
          <p:nvPr/>
        </p:nvPicPr>
        <p:blipFill rotWithShape="1">
          <a:blip r:embed="rId4">
            <a:alphaModFix/>
          </a:blip>
          <a:srcRect b="0" l="0" r="0" t="0"/>
          <a:stretch/>
        </p:blipFill>
        <p:spPr>
          <a:xfrm>
            <a:off x="0" y="4038600"/>
            <a:ext cx="3257550" cy="2819400"/>
          </a:xfrm>
          <a:prstGeom prst="rect">
            <a:avLst/>
          </a:prstGeom>
          <a:noFill/>
          <a:ln>
            <a:noFill/>
          </a:ln>
        </p:spPr>
      </p:pic>
      <p:pic>
        <p:nvPicPr>
          <p:cNvPr id="102" name="Google Shape;102;p17"/>
          <p:cNvPicPr preferRelativeResize="0"/>
          <p:nvPr/>
        </p:nvPicPr>
        <p:blipFill rotWithShape="1">
          <a:blip r:embed="rId5">
            <a:alphaModFix/>
          </a:blip>
          <a:srcRect b="0" l="0" r="0" t="0"/>
          <a:stretch/>
        </p:blipFill>
        <p:spPr>
          <a:xfrm>
            <a:off x="5257800" y="4038600"/>
            <a:ext cx="3886200" cy="2819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9" name="Google Shape;109;p18"/>
          <p:cNvSpPr txBox="1"/>
          <p:nvPr>
            <p:ph type="title"/>
          </p:nvPr>
        </p:nvSpPr>
        <p:spPr>
          <a:xfrm>
            <a:off x="457200" y="1216532"/>
            <a:ext cx="7772400" cy="5847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Terms and Terminology</a:t>
            </a:r>
            <a:endParaRPr/>
          </a:p>
        </p:txBody>
      </p:sp>
      <p:sp>
        <p:nvSpPr>
          <p:cNvPr id="110" name="Google Shape;110;p18"/>
          <p:cNvSpPr txBox="1"/>
          <p:nvPr/>
        </p:nvSpPr>
        <p:spPr>
          <a:xfrm>
            <a:off x="381000" y="1828800"/>
            <a:ext cx="8382000" cy="7158883"/>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t/>
            </a:r>
            <a:endParaRPr b="0" i="0" sz="16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rPr b="0" i="0" lang="en-US" sz="2000" u="none" cap="none" strike="noStrike">
                <a:solidFill>
                  <a:srgbClr val="013C88"/>
                </a:solidFill>
                <a:latin typeface="Arial"/>
                <a:ea typeface="Arial"/>
                <a:cs typeface="Arial"/>
                <a:sym typeface="Arial"/>
              </a:rPr>
              <a:t>A rudimentary understanding of key property terms and phrases will help you develop a clearer perspective of the disposal process.</a:t>
            </a:r>
            <a:endParaRPr/>
          </a:p>
          <a:p>
            <a:pPr indent="0" lvl="1" marL="457200" marR="0" rtl="0" algn="l">
              <a:spcBef>
                <a:spcPts val="0"/>
              </a:spcBef>
              <a:spcAft>
                <a:spcPts val="0"/>
              </a:spcAft>
              <a:buNone/>
            </a:pPr>
            <a:r>
              <a:t/>
            </a:r>
            <a:endParaRPr b="0" i="0" sz="16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rPr b="1" i="0" lang="en-US" sz="2000" u="sng" cap="none" strike="noStrike">
                <a:solidFill>
                  <a:srgbClr val="013C88"/>
                </a:solidFill>
                <a:latin typeface="Arial"/>
                <a:ea typeface="Arial"/>
                <a:cs typeface="Arial"/>
                <a:sym typeface="Arial"/>
              </a:rPr>
              <a:t>Area Property Officer (APO)</a:t>
            </a:r>
            <a:r>
              <a:rPr b="1" i="0" lang="en-US" sz="1800" u="none" cap="none" strike="noStrike">
                <a:solidFill>
                  <a:srgbClr val="013C88"/>
                </a:solidFill>
                <a:latin typeface="Arial"/>
                <a:ea typeface="Arial"/>
                <a:cs typeface="Arial"/>
                <a:sym typeface="Arial"/>
              </a:rPr>
              <a:t>-</a:t>
            </a:r>
            <a:r>
              <a:rPr b="0" i="0" lang="en-US" sz="1600" u="none" cap="none" strike="noStrike">
                <a:solidFill>
                  <a:srgbClr val="013C88"/>
                </a:solidFill>
                <a:latin typeface="Arial"/>
                <a:ea typeface="Arial"/>
                <a:cs typeface="Arial"/>
                <a:sym typeface="Arial"/>
              </a:rPr>
              <a:t> </a:t>
            </a:r>
            <a:r>
              <a:rPr b="0" i="0" lang="en-US" sz="1800" u="none" cap="none" strike="noStrike">
                <a:solidFill>
                  <a:srgbClr val="013C88"/>
                </a:solidFill>
                <a:latin typeface="Arial"/>
                <a:ea typeface="Arial"/>
                <a:cs typeface="Arial"/>
                <a:sym typeface="Arial"/>
              </a:rPr>
              <a:t>Field representatives with </a:t>
            </a:r>
            <a:r>
              <a:rPr b="0" i="0" lang="en-US" sz="1800" u="sng" cap="none" strike="noStrike">
                <a:solidFill>
                  <a:srgbClr val="013C88"/>
                </a:solidFill>
                <a:latin typeface="Arial"/>
                <a:ea typeface="Arial"/>
                <a:cs typeface="Arial"/>
                <a:sym typeface="Arial"/>
              </a:rPr>
              <a:t>assigned geographic areas </a:t>
            </a:r>
            <a:r>
              <a:rPr b="0" i="0" lang="en-US" sz="1800" u="none" cap="none" strike="noStrike">
                <a:solidFill>
                  <a:srgbClr val="013C88"/>
                </a:solidFill>
                <a:latin typeface="Arial"/>
                <a:ea typeface="Arial"/>
                <a:cs typeface="Arial"/>
                <a:sym typeface="Arial"/>
              </a:rPr>
              <a:t>within the United States and its territories. APOs assist federal agencies, nonfederal recipients, and SASPs on property disposal. </a:t>
            </a:r>
            <a:endParaRPr b="0" i="0" sz="18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6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rPr b="1" i="0" lang="en-US" sz="2000" u="sng" cap="none" strike="noStrike">
                <a:solidFill>
                  <a:srgbClr val="013C88"/>
                </a:solidFill>
                <a:latin typeface="Arial"/>
                <a:ea typeface="Arial"/>
                <a:cs typeface="Arial"/>
                <a:sym typeface="Arial"/>
              </a:rPr>
              <a:t>National Utilization Officer (NUO)</a:t>
            </a:r>
            <a:r>
              <a:rPr b="1" i="0" lang="en-US" sz="2000" u="none" cap="none" strike="noStrike">
                <a:solidFill>
                  <a:srgbClr val="013C88"/>
                </a:solidFill>
                <a:latin typeface="Arial"/>
                <a:ea typeface="Arial"/>
                <a:cs typeface="Arial"/>
                <a:sym typeface="Arial"/>
              </a:rPr>
              <a:t>-</a:t>
            </a:r>
            <a:r>
              <a:rPr b="0" i="0" lang="en-US" sz="2000" u="none" cap="none" strike="noStrike">
                <a:solidFill>
                  <a:srgbClr val="013C88"/>
                </a:solidFill>
                <a:latin typeface="Arial"/>
                <a:ea typeface="Arial"/>
                <a:cs typeface="Arial"/>
                <a:sym typeface="Arial"/>
              </a:rPr>
              <a:t> </a:t>
            </a:r>
            <a:r>
              <a:rPr b="0" i="0" lang="en-US" sz="1800" u="none" cap="none" strike="noStrike">
                <a:solidFill>
                  <a:srgbClr val="013C88"/>
                </a:solidFill>
                <a:latin typeface="Arial"/>
                <a:ea typeface="Arial"/>
                <a:cs typeface="Arial"/>
                <a:sym typeface="Arial"/>
              </a:rPr>
              <a:t>Designated </a:t>
            </a:r>
            <a:r>
              <a:rPr b="0" i="0" lang="en-US" sz="1800" u="sng" cap="none" strike="noStrike">
                <a:solidFill>
                  <a:srgbClr val="013C88"/>
                </a:solidFill>
                <a:latin typeface="Arial"/>
                <a:ea typeface="Arial"/>
                <a:cs typeface="Arial"/>
                <a:sym typeface="Arial"/>
              </a:rPr>
              <a:t>“lead” agency property management official </a:t>
            </a:r>
            <a:r>
              <a:rPr b="0" i="0" lang="en-US" sz="1800" u="none" cap="none" strike="noStrike">
                <a:solidFill>
                  <a:srgbClr val="013C88"/>
                </a:solidFill>
                <a:latin typeface="Arial"/>
                <a:ea typeface="Arial"/>
                <a:cs typeface="Arial"/>
                <a:sym typeface="Arial"/>
              </a:rPr>
              <a:t>whose duties consist of broad responsibilities related to the utilization of personal property. </a:t>
            </a:r>
            <a:endParaRPr/>
          </a:p>
          <a:p>
            <a:pPr indent="0" lvl="1" marL="457200" marR="0" rtl="0" algn="l">
              <a:spcBef>
                <a:spcPts val="0"/>
              </a:spcBef>
              <a:spcAft>
                <a:spcPts val="0"/>
              </a:spcAft>
              <a:buNone/>
            </a:pPr>
            <a:r>
              <a:t/>
            </a:r>
            <a:endParaRPr b="0" i="0" sz="16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rPr b="1" i="0" lang="en-US" sz="2000" u="sng" cap="none" strike="noStrike">
                <a:solidFill>
                  <a:srgbClr val="013C88"/>
                </a:solidFill>
                <a:latin typeface="Arial"/>
                <a:ea typeface="Arial"/>
                <a:cs typeface="Arial"/>
                <a:sym typeface="Arial"/>
              </a:rPr>
              <a:t>Federal Agency</a:t>
            </a:r>
            <a:r>
              <a:rPr b="0" i="0" lang="en-US" sz="2000" u="none" cap="none" strike="noStrike">
                <a:solidFill>
                  <a:srgbClr val="013C88"/>
                </a:solidFill>
                <a:latin typeface="Arial"/>
                <a:ea typeface="Arial"/>
                <a:cs typeface="Arial"/>
                <a:sym typeface="Arial"/>
              </a:rPr>
              <a:t> </a:t>
            </a:r>
            <a:r>
              <a:rPr b="0" i="0" lang="en-US" sz="1800" u="none" cap="none" strike="noStrike">
                <a:solidFill>
                  <a:srgbClr val="013C88"/>
                </a:solidFill>
                <a:latin typeface="Arial"/>
                <a:ea typeface="Arial"/>
                <a:cs typeface="Arial"/>
                <a:sym typeface="Arial"/>
              </a:rPr>
              <a:t>– Any </a:t>
            </a:r>
            <a:r>
              <a:rPr b="0" i="0" lang="en-US" sz="1800" u="sng" cap="none" strike="noStrike">
                <a:solidFill>
                  <a:srgbClr val="013C88"/>
                </a:solidFill>
                <a:latin typeface="Arial"/>
                <a:ea typeface="Arial"/>
                <a:cs typeface="Arial"/>
                <a:sym typeface="Arial"/>
              </a:rPr>
              <a:t>executive agency or any establishment in the legislative or judicial branch </a:t>
            </a:r>
            <a:r>
              <a:rPr b="0" i="0" lang="en-US" sz="1800" u="none" cap="none" strike="noStrike">
                <a:solidFill>
                  <a:srgbClr val="013C88"/>
                </a:solidFill>
                <a:latin typeface="Arial"/>
                <a:ea typeface="Arial"/>
                <a:cs typeface="Arial"/>
                <a:sym typeface="Arial"/>
              </a:rPr>
              <a:t>of the Government.</a:t>
            </a:r>
            <a:endParaRPr/>
          </a:p>
          <a:p>
            <a:pPr indent="0" lvl="1" marL="457200" marR="0" rtl="0" algn="l">
              <a:spcBef>
                <a:spcPts val="0"/>
              </a:spcBef>
              <a:spcAft>
                <a:spcPts val="0"/>
              </a:spcAft>
              <a:buNone/>
            </a:pPr>
            <a:r>
              <a:t/>
            </a:r>
            <a:endParaRPr b="0" i="0" sz="18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6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6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6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600" u="none"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600" u="sng" cap="none" strike="noStrike">
              <a:solidFill>
                <a:srgbClr val="013C88"/>
              </a:solidFill>
              <a:latin typeface="Arial"/>
              <a:ea typeface="Arial"/>
              <a:cs typeface="Arial"/>
              <a:sym typeface="Arial"/>
            </a:endParaRPr>
          </a:p>
          <a:p>
            <a:pPr indent="0" lvl="1" marL="457200" marR="0" rtl="0" algn="l">
              <a:spcBef>
                <a:spcPts val="0"/>
              </a:spcBef>
              <a:spcAft>
                <a:spcPts val="0"/>
              </a:spcAft>
              <a:buNone/>
            </a:pPr>
            <a:r>
              <a:t/>
            </a:r>
            <a:endParaRPr b="0" i="0" sz="1800" u="sng" cap="none" strike="noStrike">
              <a:solidFill>
                <a:srgbClr val="013C88"/>
              </a:solidFill>
              <a:latin typeface="Arial"/>
              <a:ea typeface="Arial"/>
              <a:cs typeface="Arial"/>
              <a:sym typeface="Arial"/>
            </a:endParaRPr>
          </a:p>
          <a:p>
            <a:pPr indent="0" lvl="0" marL="0" marR="0" rtl="0" algn="l">
              <a:spcBef>
                <a:spcPts val="0"/>
              </a:spcBef>
              <a:spcAft>
                <a:spcPts val="0"/>
              </a:spcAft>
              <a:buNone/>
            </a:pPr>
            <a:r>
              <a:t/>
            </a:r>
            <a:endParaRPr sz="1600">
              <a:solidFill>
                <a:srgbClr val="013C88"/>
              </a:solidFill>
              <a:latin typeface="Arial"/>
              <a:ea typeface="Arial"/>
              <a:cs typeface="Arial"/>
              <a:sym typeface="Arial"/>
            </a:endParaRPr>
          </a:p>
          <a:p>
            <a:pPr indent="0" lvl="0" marL="0" marR="0" rtl="0" algn="l">
              <a:spcBef>
                <a:spcPts val="320"/>
              </a:spcBef>
              <a:spcAft>
                <a:spcPts val="0"/>
              </a:spcAft>
              <a:buClr>
                <a:schemeClr val="lt1"/>
              </a:buClr>
              <a:buSzPts val="1600"/>
              <a:buFont typeface="Noto Sans Symbols"/>
              <a:buNone/>
            </a:pPr>
            <a:r>
              <a:t/>
            </a:r>
            <a:endParaRPr sz="1600">
              <a:solidFill>
                <a:srgbClr val="013C88"/>
              </a:solidFill>
              <a:latin typeface="Arial"/>
              <a:ea typeface="Arial"/>
              <a:cs typeface="Arial"/>
              <a:sym typeface="Arial"/>
            </a:endParaRPr>
          </a:p>
        </p:txBody>
      </p:sp>
      <p:sp>
        <p:nvSpPr>
          <p:cNvPr id="111" name="Google Shape;111;p18"/>
          <p:cNvSpPr txBox="1"/>
          <p:nvPr/>
        </p:nvSpPr>
        <p:spPr>
          <a:xfrm>
            <a:off x="7299325" y="3925888"/>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MCj01345490000[1]" id="112" name="Google Shape;112;p18"/>
          <p:cNvPicPr preferRelativeResize="0"/>
          <p:nvPr/>
        </p:nvPicPr>
        <p:blipFill rotWithShape="1">
          <a:blip r:embed="rId3">
            <a:alphaModFix/>
          </a:blip>
          <a:srcRect b="0" l="0" r="0" t="0"/>
          <a:stretch/>
        </p:blipFill>
        <p:spPr>
          <a:xfrm>
            <a:off x="7959725" y="-152400"/>
            <a:ext cx="1184275" cy="2362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9" name="Google Shape;119;p19"/>
          <p:cNvSpPr txBox="1"/>
          <p:nvPr>
            <p:ph type="title"/>
          </p:nvPr>
        </p:nvSpPr>
        <p:spPr>
          <a:xfrm>
            <a:off x="457200" y="1479550"/>
            <a:ext cx="7769225" cy="5847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Terms and Terminology</a:t>
            </a:r>
            <a:endParaRPr/>
          </a:p>
        </p:txBody>
      </p:sp>
      <p:sp>
        <p:nvSpPr>
          <p:cNvPr id="120" name="Google Shape;120;p19"/>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000"/>
              <a:buChar char="⮚"/>
            </a:pPr>
            <a:r>
              <a:rPr b="1" lang="en-US" sz="2000" u="sng"/>
              <a:t>Executive Agency</a:t>
            </a:r>
            <a:r>
              <a:rPr lang="en-US" sz="2000"/>
              <a:t> – Any executive department or independent establishment in the </a:t>
            </a:r>
            <a:r>
              <a:rPr lang="en-US" sz="2000" u="sng"/>
              <a:t>executive branch of the Government. </a:t>
            </a:r>
            <a:endParaRPr/>
          </a:p>
          <a:p>
            <a:pPr indent="-241300" lvl="0" marL="342900" rtl="0" algn="l">
              <a:lnSpc>
                <a:spcPct val="80000"/>
              </a:lnSpc>
              <a:spcBef>
                <a:spcPts val="320"/>
              </a:spcBef>
              <a:spcAft>
                <a:spcPts val="0"/>
              </a:spcAft>
              <a:buSzPts val="1600"/>
              <a:buNone/>
            </a:pPr>
            <a:r>
              <a:t/>
            </a:r>
            <a:endParaRPr b="1" sz="1600" u="sng"/>
          </a:p>
          <a:p>
            <a:pPr indent="-342900" lvl="0" marL="342900" rtl="0" algn="l">
              <a:lnSpc>
                <a:spcPct val="80000"/>
              </a:lnSpc>
              <a:spcBef>
                <a:spcPts val="400"/>
              </a:spcBef>
              <a:spcAft>
                <a:spcPts val="0"/>
              </a:spcAft>
              <a:buSzPts val="2000"/>
              <a:buChar char="⮚"/>
            </a:pPr>
            <a:r>
              <a:rPr b="1" lang="en-US" sz="2000" u="sng"/>
              <a:t>Public Agency </a:t>
            </a:r>
            <a:r>
              <a:rPr b="1" lang="en-US" sz="2000"/>
              <a:t>– </a:t>
            </a:r>
            <a:r>
              <a:rPr lang="en-US" sz="2000" u="sng"/>
              <a:t>Any state, political subdivision thereof</a:t>
            </a:r>
            <a:r>
              <a:rPr lang="en-US" sz="2000"/>
              <a:t>, including any unit of local government.  Also includes any Indian tribe group or community located on a state reservation.</a:t>
            </a:r>
            <a:endParaRPr/>
          </a:p>
          <a:p>
            <a:pPr indent="-241300" lvl="0" marL="342900" rtl="0" algn="l">
              <a:lnSpc>
                <a:spcPct val="80000"/>
              </a:lnSpc>
              <a:spcBef>
                <a:spcPts val="320"/>
              </a:spcBef>
              <a:spcAft>
                <a:spcPts val="0"/>
              </a:spcAft>
              <a:buSzPts val="1600"/>
              <a:buNone/>
            </a:pPr>
            <a:r>
              <a:t/>
            </a:r>
            <a:endParaRPr sz="1600"/>
          </a:p>
          <a:p>
            <a:pPr indent="-342900" lvl="0" marL="342900" rtl="0" algn="l">
              <a:lnSpc>
                <a:spcPct val="80000"/>
              </a:lnSpc>
              <a:spcBef>
                <a:spcPts val="400"/>
              </a:spcBef>
              <a:spcAft>
                <a:spcPts val="0"/>
              </a:spcAft>
              <a:buSzPts val="2000"/>
              <a:buChar char="⮚"/>
            </a:pPr>
            <a:r>
              <a:rPr b="1" lang="en-US" sz="2000" u="sng"/>
              <a:t>Holding Agency</a:t>
            </a:r>
            <a:r>
              <a:rPr lang="en-US" sz="2000"/>
              <a:t> – The Federal agency having </a:t>
            </a:r>
            <a:r>
              <a:rPr lang="en-US" sz="2000" u="sng"/>
              <a:t>accountability</a:t>
            </a:r>
            <a:r>
              <a:rPr lang="en-US" sz="2000"/>
              <a:t> for, and generally possession of, the property involved</a:t>
            </a:r>
            <a:endParaRPr/>
          </a:p>
          <a:p>
            <a:pPr indent="-241300" lvl="0" marL="342900" rtl="0" algn="l">
              <a:lnSpc>
                <a:spcPct val="80000"/>
              </a:lnSpc>
              <a:spcBef>
                <a:spcPts val="320"/>
              </a:spcBef>
              <a:spcAft>
                <a:spcPts val="0"/>
              </a:spcAft>
              <a:buSzPts val="1600"/>
              <a:buNone/>
            </a:pPr>
            <a:r>
              <a:t/>
            </a:r>
            <a:endParaRPr sz="1600"/>
          </a:p>
          <a:p>
            <a:pPr indent="-342900" lvl="0" marL="342900" rtl="0" algn="l">
              <a:lnSpc>
                <a:spcPct val="80000"/>
              </a:lnSpc>
              <a:spcBef>
                <a:spcPts val="400"/>
              </a:spcBef>
              <a:spcAft>
                <a:spcPts val="0"/>
              </a:spcAft>
              <a:buSzPts val="2000"/>
              <a:buChar char="⮚"/>
            </a:pPr>
            <a:r>
              <a:rPr b="1" lang="en-US" sz="2000" u="sng"/>
              <a:t>State Agency for Surplus Property (SASP)</a:t>
            </a:r>
            <a:r>
              <a:rPr b="1" lang="en-US" sz="2000"/>
              <a:t>-</a:t>
            </a:r>
            <a:r>
              <a:rPr lang="en-US" sz="2000"/>
              <a:t> The agency designated under state law to </a:t>
            </a:r>
            <a:r>
              <a:rPr lang="en-US" sz="2000" u="sng"/>
              <a:t>receive federal  surplus personal property for distribution </a:t>
            </a:r>
            <a:r>
              <a:rPr lang="en-US" sz="2000"/>
              <a:t>to eligible donees within the state as provided for in 40 USC 549.</a:t>
            </a:r>
            <a:endParaRPr/>
          </a:p>
          <a:p>
            <a:pPr indent="-215900" lvl="0" marL="342900" rtl="0" algn="l">
              <a:lnSpc>
                <a:spcPct val="80000"/>
              </a:lnSpc>
              <a:spcBef>
                <a:spcPts val="400"/>
              </a:spcBef>
              <a:spcAft>
                <a:spcPts val="0"/>
              </a:spcAft>
              <a:buSzPts val="2000"/>
              <a:buNone/>
            </a:pPr>
            <a:r>
              <a:t/>
            </a:r>
            <a:endParaRPr sz="2000"/>
          </a:p>
          <a:p>
            <a:pPr indent="-215900" lvl="0" marL="342900" rtl="0" algn="l">
              <a:lnSpc>
                <a:spcPct val="80000"/>
              </a:lnSpc>
              <a:spcBef>
                <a:spcPts val="400"/>
              </a:spcBef>
              <a:spcAft>
                <a:spcPts val="0"/>
              </a:spcAft>
              <a:buSzPts val="2000"/>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7" name="Google Shape;127;p20"/>
          <p:cNvSpPr txBox="1"/>
          <p:nvPr>
            <p:ph type="title"/>
          </p:nvPr>
        </p:nvSpPr>
        <p:spPr>
          <a:xfrm>
            <a:off x="455613" y="1479550"/>
            <a:ext cx="7924800" cy="5847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Terms and Terminology</a:t>
            </a:r>
            <a:endParaRPr/>
          </a:p>
        </p:txBody>
      </p:sp>
      <p:sp>
        <p:nvSpPr>
          <p:cNvPr id="128" name="Google Shape;128;p20"/>
          <p:cNvSpPr txBox="1"/>
          <p:nvPr>
            <p:ph idx="1" type="body"/>
          </p:nvPr>
        </p:nvSpPr>
        <p:spPr>
          <a:xfrm>
            <a:off x="228600" y="2362200"/>
            <a:ext cx="8001000" cy="3886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800"/>
              <a:buChar char="⮚"/>
            </a:pPr>
            <a:r>
              <a:rPr b="1" lang="en-US" sz="1800" u="sng">
                <a:solidFill>
                  <a:srgbClr val="003399"/>
                </a:solidFill>
              </a:rPr>
              <a:t>Donee</a:t>
            </a:r>
            <a:r>
              <a:rPr lang="en-US" sz="1800">
                <a:solidFill>
                  <a:srgbClr val="003399"/>
                </a:solidFill>
              </a:rPr>
              <a:t>- Any of the following entities that receive federal surplus personal property </a:t>
            </a:r>
            <a:r>
              <a:rPr b="1" i="1" lang="en-US" sz="1800">
                <a:solidFill>
                  <a:srgbClr val="003399"/>
                </a:solidFill>
              </a:rPr>
              <a:t>through an SASP</a:t>
            </a:r>
            <a:r>
              <a:rPr lang="en-US" sz="1800">
                <a:solidFill>
                  <a:srgbClr val="003399"/>
                </a:solidFill>
              </a:rPr>
              <a:t>:</a:t>
            </a:r>
            <a:endParaRPr/>
          </a:p>
          <a:p>
            <a:pPr indent="-285750" lvl="1" marL="742950" rtl="0" algn="l">
              <a:spcBef>
                <a:spcPts val="360"/>
              </a:spcBef>
              <a:spcAft>
                <a:spcPts val="0"/>
              </a:spcAft>
              <a:buSzPts val="1800"/>
              <a:buFont typeface="Arial"/>
              <a:buChar char="•"/>
            </a:pPr>
            <a:r>
              <a:rPr b="1" lang="en-US" sz="1800">
                <a:solidFill>
                  <a:srgbClr val="003399"/>
                </a:solidFill>
              </a:rPr>
              <a:t>- A public agency which uses surplus property to carry out or promote one or more public purposes</a:t>
            </a:r>
            <a:endParaRPr/>
          </a:p>
          <a:p>
            <a:pPr indent="-285750" lvl="1" marL="742950" rtl="0" algn="l">
              <a:spcBef>
                <a:spcPts val="360"/>
              </a:spcBef>
              <a:spcAft>
                <a:spcPts val="0"/>
              </a:spcAft>
              <a:buSzPts val="1800"/>
              <a:buFont typeface="Arial"/>
              <a:buChar char="•"/>
            </a:pPr>
            <a:r>
              <a:rPr b="1" lang="en-US" sz="1800">
                <a:solidFill>
                  <a:srgbClr val="003399"/>
                </a:solidFill>
              </a:rPr>
              <a:t>- An eligible nonprofit, tax-exempt organization</a:t>
            </a:r>
            <a:endParaRPr/>
          </a:p>
          <a:p>
            <a:pPr indent="-285750" lvl="1" marL="742950" rtl="0" algn="l">
              <a:spcBef>
                <a:spcPts val="360"/>
              </a:spcBef>
              <a:spcAft>
                <a:spcPts val="0"/>
              </a:spcAft>
              <a:buSzPts val="1600"/>
              <a:buNone/>
            </a:pPr>
            <a:r>
              <a:rPr lang="en-US" sz="1600">
                <a:solidFill>
                  <a:srgbClr val="003399"/>
                </a:solidFill>
              </a:rPr>
              <a:t>	</a:t>
            </a:r>
            <a:r>
              <a:rPr b="1" lang="en-US" sz="1800">
                <a:solidFill>
                  <a:srgbClr val="003399"/>
                </a:solidFill>
              </a:rPr>
              <a:t>- A Service Educational Activity (SEA)</a:t>
            </a:r>
            <a:endParaRPr/>
          </a:p>
          <a:p>
            <a:pPr indent="-285750" lvl="1" marL="742950" rtl="0" algn="l">
              <a:spcBef>
                <a:spcPts val="320"/>
              </a:spcBef>
              <a:spcAft>
                <a:spcPts val="0"/>
              </a:spcAft>
              <a:buSzPts val="1600"/>
              <a:buFont typeface="Arial"/>
              <a:buNone/>
            </a:pPr>
            <a:r>
              <a:t/>
            </a:r>
            <a:endParaRPr sz="1600">
              <a:solidFill>
                <a:srgbClr val="003399"/>
              </a:solidFill>
            </a:endParaRPr>
          </a:p>
          <a:p>
            <a:pPr indent="-342900" lvl="0" marL="342900" rtl="0" algn="l">
              <a:spcBef>
                <a:spcPts val="360"/>
              </a:spcBef>
              <a:spcAft>
                <a:spcPts val="0"/>
              </a:spcAft>
              <a:buSzPts val="1600"/>
              <a:buFont typeface="Arial"/>
              <a:buNone/>
            </a:pPr>
            <a:r>
              <a:rPr lang="en-US" sz="1600">
                <a:solidFill>
                  <a:srgbClr val="003399"/>
                </a:solidFill>
              </a:rPr>
              <a:t>     </a:t>
            </a:r>
            <a:r>
              <a:rPr b="1" lang="en-US" sz="1800" u="sng">
                <a:solidFill>
                  <a:srgbClr val="003399"/>
                </a:solidFill>
              </a:rPr>
              <a:t>Service Educational Activity</a:t>
            </a:r>
            <a:r>
              <a:rPr lang="en-US" sz="1600">
                <a:solidFill>
                  <a:srgbClr val="003399"/>
                </a:solidFill>
              </a:rPr>
              <a:t> – </a:t>
            </a:r>
            <a:r>
              <a:rPr lang="en-US" sz="1800">
                <a:solidFill>
                  <a:srgbClr val="003399"/>
                </a:solidFill>
              </a:rPr>
              <a:t>Any </a:t>
            </a:r>
            <a:r>
              <a:rPr b="1" i="1" lang="en-US" sz="1800">
                <a:solidFill>
                  <a:srgbClr val="003399"/>
                </a:solidFill>
              </a:rPr>
              <a:t>educational activity designated by the Secretary of Defense </a:t>
            </a:r>
            <a:r>
              <a:rPr lang="en-US" sz="1800">
                <a:solidFill>
                  <a:srgbClr val="003399"/>
                </a:solidFill>
              </a:rPr>
              <a:t>as being of special interest to the armed forces (Maritime Academies, Military, Naval, Air Force, Army or Coast Guard Preparatory Schools, Boy Scouts, Little League Baseball)</a:t>
            </a:r>
            <a:endParaRPr/>
          </a:p>
          <a:p>
            <a:pPr indent="-184150" lvl="1" marL="742950" rtl="0" algn="l">
              <a:spcBef>
                <a:spcPts val="320"/>
              </a:spcBef>
              <a:spcAft>
                <a:spcPts val="0"/>
              </a:spcAft>
              <a:buSzPts val="1600"/>
              <a:buFont typeface="Arial"/>
              <a:buNone/>
            </a:pPr>
            <a:r>
              <a:t/>
            </a:r>
            <a:endParaRPr sz="1600">
              <a:solidFill>
                <a:srgbClr val="003399"/>
              </a:solidFill>
            </a:endParaRPr>
          </a:p>
          <a:p>
            <a:pPr indent="-285750" lvl="1" marL="742950" rtl="0" algn="l">
              <a:spcBef>
                <a:spcPts val="320"/>
              </a:spcBef>
              <a:spcAft>
                <a:spcPts val="0"/>
              </a:spcAft>
              <a:buClr>
                <a:srgbClr val="A50021"/>
              </a:buClr>
              <a:buSzPts val="1600"/>
              <a:buFont typeface="Arial"/>
              <a:buNone/>
            </a:pPr>
            <a:r>
              <a:t/>
            </a:r>
            <a:endParaRPr sz="1600"/>
          </a:p>
          <a:p>
            <a:pPr indent="-285750" lvl="1" marL="742950" rtl="0" algn="l">
              <a:spcBef>
                <a:spcPts val="320"/>
              </a:spcBef>
              <a:spcAft>
                <a:spcPts val="0"/>
              </a:spcAft>
              <a:buClr>
                <a:srgbClr val="A50021"/>
              </a:buClr>
              <a:buSzPts val="1600"/>
              <a:buFont typeface="Arial"/>
              <a:buNone/>
            </a:pPr>
            <a:r>
              <a:t/>
            </a:r>
            <a:endParaRPr sz="1600"/>
          </a:p>
          <a:p>
            <a:pPr indent="-285750" lvl="1" marL="742950" rtl="0" algn="l">
              <a:spcBef>
                <a:spcPts val="480"/>
              </a:spcBef>
              <a:spcAft>
                <a:spcPts val="0"/>
              </a:spcAft>
              <a:buClr>
                <a:srgbClr val="A50021"/>
              </a:buClr>
              <a:buSzPts val="2400"/>
              <a:buFont typeface="Arial"/>
              <a:buNone/>
            </a:pPr>
            <a:r>
              <a:t/>
            </a:r>
            <a:endParaRPr/>
          </a:p>
          <a:p>
            <a:pPr indent="-285750" lvl="1" marL="742950" rtl="0" algn="l">
              <a:spcBef>
                <a:spcPts val="480"/>
              </a:spcBef>
              <a:spcAft>
                <a:spcPts val="0"/>
              </a:spcAft>
              <a:buClr>
                <a:srgbClr val="A50021"/>
              </a:buClr>
              <a:buSzPts val="2400"/>
              <a:buFont typeface="Arial"/>
              <a:buNone/>
            </a:pPr>
            <a:r>
              <a:t/>
            </a:r>
            <a:endParaRPr/>
          </a:p>
          <a:p>
            <a:pPr indent="-285750" lvl="1" marL="742950" rtl="0" algn="l">
              <a:spcBef>
                <a:spcPts val="480"/>
              </a:spcBef>
              <a:spcAft>
                <a:spcPts val="0"/>
              </a:spcAft>
              <a:buClr>
                <a:srgbClr val="A50021"/>
              </a:buClr>
              <a:buSzPts val="2400"/>
              <a:buFont typeface="Arial"/>
              <a:buNone/>
            </a:pPr>
            <a:r>
              <a:t/>
            </a:r>
            <a:endParaRPr/>
          </a:p>
          <a:p>
            <a:pPr indent="-285750" lvl="1" marL="742950" rtl="0" algn="l">
              <a:spcBef>
                <a:spcPts val="480"/>
              </a:spcBef>
              <a:spcAft>
                <a:spcPts val="0"/>
              </a:spcAft>
              <a:buClr>
                <a:srgbClr val="A50021"/>
              </a:buClr>
              <a:buSzPts val="2400"/>
              <a:buFont typeface="Arial"/>
              <a:buNone/>
            </a:pPr>
            <a:r>
              <a:t/>
            </a:r>
            <a:endParaRPr/>
          </a:p>
        </p:txBody>
      </p:sp>
      <p:sp>
        <p:nvSpPr>
          <p:cNvPr id="129" name="Google Shape;129;p20"/>
          <p:cNvSpPr txBox="1"/>
          <p:nvPr/>
        </p:nvSpPr>
        <p:spPr>
          <a:xfrm>
            <a:off x="6537325" y="4306888"/>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6" name="Google Shape;136;p21"/>
          <p:cNvSpPr txBox="1"/>
          <p:nvPr>
            <p:ph type="title"/>
          </p:nvPr>
        </p:nvSpPr>
        <p:spPr>
          <a:xfrm>
            <a:off x="457200" y="1479550"/>
            <a:ext cx="7769225" cy="5847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Terms and Terminology</a:t>
            </a:r>
            <a:endParaRPr/>
          </a:p>
        </p:txBody>
      </p:sp>
      <p:sp>
        <p:nvSpPr>
          <p:cNvPr id="137" name="Google Shape;137;p21"/>
          <p:cNvSpPr txBox="1"/>
          <p:nvPr>
            <p:ph idx="1" type="body"/>
          </p:nvPr>
        </p:nvSpPr>
        <p:spPr>
          <a:xfrm>
            <a:off x="455613" y="2209800"/>
            <a:ext cx="7769225" cy="323215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400"/>
              <a:buFont typeface="Arial"/>
              <a:buChar char="•"/>
            </a:pPr>
            <a:r>
              <a:rPr b="1" lang="en-US" u="sng"/>
              <a:t>Personal Property</a:t>
            </a:r>
            <a:r>
              <a:rPr b="1" lang="en-US"/>
              <a:t> – </a:t>
            </a:r>
            <a:r>
              <a:rPr lang="en-US"/>
              <a:t>Any property </a:t>
            </a:r>
            <a:r>
              <a:rPr lang="en-US" u="sng"/>
              <a:t>except</a:t>
            </a:r>
            <a:r>
              <a:rPr lang="en-US"/>
              <a:t> real property.</a:t>
            </a:r>
            <a:endParaRPr/>
          </a:p>
          <a:p>
            <a:pPr indent="-190500" lvl="0" marL="342900" rtl="0" algn="l">
              <a:lnSpc>
                <a:spcPct val="80000"/>
              </a:lnSpc>
              <a:spcBef>
                <a:spcPts val="480"/>
              </a:spcBef>
              <a:spcAft>
                <a:spcPts val="0"/>
              </a:spcAft>
              <a:buSzPts val="2400"/>
              <a:buFont typeface="Arial"/>
              <a:buNone/>
            </a:pPr>
            <a:r>
              <a:t/>
            </a:r>
            <a:endParaRPr/>
          </a:p>
          <a:p>
            <a:pPr indent="-342900" lvl="0" marL="342900" rtl="0" algn="l">
              <a:lnSpc>
                <a:spcPct val="80000"/>
              </a:lnSpc>
              <a:spcBef>
                <a:spcPts val="480"/>
              </a:spcBef>
              <a:spcAft>
                <a:spcPts val="0"/>
              </a:spcAft>
              <a:buSzPts val="2400"/>
              <a:buFont typeface="Arial"/>
              <a:buChar char="•"/>
            </a:pPr>
            <a:r>
              <a:rPr b="1" lang="en-US" u="sng"/>
              <a:t>Excess Property</a:t>
            </a:r>
            <a:r>
              <a:rPr b="1" lang="en-US"/>
              <a:t>-</a:t>
            </a:r>
            <a:r>
              <a:rPr lang="en-US"/>
              <a:t> Any personal property under the control of any federal agency that is </a:t>
            </a:r>
            <a:r>
              <a:rPr lang="en-US" u="sng"/>
              <a:t>no longer required for that agency’s needs</a:t>
            </a:r>
            <a:r>
              <a:rPr lang="en-US"/>
              <a:t>, as determined by the agency head or designee.</a:t>
            </a:r>
            <a:endParaRPr/>
          </a:p>
          <a:p>
            <a:pPr indent="-190500" lvl="0" marL="342900" rtl="0" algn="l">
              <a:lnSpc>
                <a:spcPct val="80000"/>
              </a:lnSpc>
              <a:spcBef>
                <a:spcPts val="480"/>
              </a:spcBef>
              <a:spcAft>
                <a:spcPts val="0"/>
              </a:spcAft>
              <a:buSzPts val="2400"/>
              <a:buFont typeface="Arial"/>
              <a:buNone/>
            </a:pPr>
            <a:r>
              <a:t/>
            </a:r>
            <a:endParaRPr b="1" u="sng"/>
          </a:p>
          <a:p>
            <a:pPr indent="-342900" lvl="0" marL="342900" rtl="0" algn="l">
              <a:lnSpc>
                <a:spcPct val="80000"/>
              </a:lnSpc>
              <a:spcBef>
                <a:spcPts val="480"/>
              </a:spcBef>
              <a:spcAft>
                <a:spcPts val="0"/>
              </a:spcAft>
              <a:buSzPts val="2400"/>
              <a:buFont typeface="Arial"/>
              <a:buChar char="•"/>
            </a:pPr>
            <a:r>
              <a:rPr b="1" lang="en-US" u="sng"/>
              <a:t>Surplus Property</a:t>
            </a:r>
            <a:r>
              <a:rPr b="1" lang="en-US"/>
              <a:t>-</a:t>
            </a:r>
            <a:r>
              <a:rPr lang="en-US"/>
              <a:t> Excess personal property </a:t>
            </a:r>
            <a:r>
              <a:rPr lang="en-US" u="sng"/>
              <a:t>no longer required by federal agencies</a:t>
            </a:r>
            <a:r>
              <a:rPr b="1" i="1" lang="en-US"/>
              <a:t> </a:t>
            </a:r>
            <a:r>
              <a:rPr lang="en-US"/>
              <a:t>and is available to the State and Non Profit Organizations.</a:t>
            </a:r>
            <a:endParaRPr/>
          </a:p>
          <a:p>
            <a:pPr indent="-241300" lvl="0" marL="342900" rtl="0" algn="l">
              <a:lnSpc>
                <a:spcPct val="80000"/>
              </a:lnSpc>
              <a:spcBef>
                <a:spcPts val="320"/>
              </a:spcBef>
              <a:spcAft>
                <a:spcPts val="0"/>
              </a:spcAft>
              <a:buSzPts val="1600"/>
              <a:buNone/>
            </a:pPr>
            <a:r>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Terms and Terminology</a:t>
            </a:r>
            <a:endParaRPr/>
          </a:p>
        </p:txBody>
      </p:sp>
      <p:sp>
        <p:nvSpPr>
          <p:cNvPr id="143" name="Google Shape;143;p22"/>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400"/>
              <a:buChar char="⮚"/>
            </a:pPr>
            <a:r>
              <a:rPr b="1" lang="en-US" u="sng">
                <a:solidFill>
                  <a:srgbClr val="003399"/>
                </a:solidFill>
              </a:rPr>
              <a:t>Transfer</a:t>
            </a:r>
            <a:r>
              <a:rPr lang="en-US">
                <a:solidFill>
                  <a:srgbClr val="003399"/>
                </a:solidFill>
              </a:rPr>
              <a:t>- The </a:t>
            </a:r>
            <a:r>
              <a:rPr lang="en-US" u="sng">
                <a:solidFill>
                  <a:srgbClr val="003399"/>
                </a:solidFill>
              </a:rPr>
              <a:t>reassignment</a:t>
            </a:r>
            <a:r>
              <a:rPr lang="en-US">
                <a:solidFill>
                  <a:srgbClr val="003399"/>
                </a:solidFill>
              </a:rPr>
              <a:t> of property </a:t>
            </a:r>
            <a:r>
              <a:rPr lang="en-US" u="sng">
                <a:solidFill>
                  <a:srgbClr val="003399"/>
                </a:solidFill>
              </a:rPr>
              <a:t>internally</a:t>
            </a:r>
            <a:r>
              <a:rPr lang="en-US">
                <a:solidFill>
                  <a:srgbClr val="003399"/>
                </a:solidFill>
              </a:rPr>
              <a:t> between offices within a federal agency or transfer </a:t>
            </a:r>
            <a:r>
              <a:rPr lang="en-US" u="sng">
                <a:solidFill>
                  <a:srgbClr val="003399"/>
                </a:solidFill>
              </a:rPr>
              <a:t>externally</a:t>
            </a:r>
            <a:r>
              <a:rPr lang="en-US">
                <a:solidFill>
                  <a:srgbClr val="003399"/>
                </a:solidFill>
              </a:rPr>
              <a:t> between </a:t>
            </a:r>
            <a:r>
              <a:rPr i="1" lang="en-US">
                <a:solidFill>
                  <a:srgbClr val="003399"/>
                </a:solidFill>
              </a:rPr>
              <a:t>federal agencies</a:t>
            </a:r>
            <a:r>
              <a:rPr lang="en-US">
                <a:solidFill>
                  <a:srgbClr val="003399"/>
                </a:solidFill>
              </a:rPr>
              <a:t>.</a:t>
            </a:r>
            <a:endParaRPr/>
          </a:p>
          <a:p>
            <a:pPr indent="-215900" lvl="0" marL="342900" rtl="0" algn="l">
              <a:lnSpc>
                <a:spcPct val="80000"/>
              </a:lnSpc>
              <a:spcBef>
                <a:spcPts val="400"/>
              </a:spcBef>
              <a:spcAft>
                <a:spcPts val="0"/>
              </a:spcAft>
              <a:buSzPts val="2000"/>
              <a:buNone/>
            </a:pPr>
            <a:r>
              <a:t/>
            </a:r>
            <a:endParaRPr sz="2000" u="sng">
              <a:solidFill>
                <a:srgbClr val="003399"/>
              </a:solidFill>
            </a:endParaRPr>
          </a:p>
          <a:p>
            <a:pPr indent="-342900" lvl="0" marL="342900" rtl="0" algn="l">
              <a:lnSpc>
                <a:spcPct val="80000"/>
              </a:lnSpc>
              <a:spcBef>
                <a:spcPts val="480"/>
              </a:spcBef>
              <a:spcAft>
                <a:spcPts val="0"/>
              </a:spcAft>
              <a:buSzPts val="2400"/>
              <a:buChar char="⮚"/>
            </a:pPr>
            <a:r>
              <a:rPr b="1" lang="en-US" u="sng">
                <a:solidFill>
                  <a:srgbClr val="003399"/>
                </a:solidFill>
              </a:rPr>
              <a:t>Donation</a:t>
            </a:r>
            <a:r>
              <a:rPr lang="en-US">
                <a:solidFill>
                  <a:srgbClr val="003399"/>
                </a:solidFill>
              </a:rPr>
              <a:t>- Transfers of property </a:t>
            </a:r>
            <a:r>
              <a:rPr lang="en-US" u="sng">
                <a:solidFill>
                  <a:srgbClr val="003399"/>
                </a:solidFill>
              </a:rPr>
              <a:t>from the federal agencies to be donated to state </a:t>
            </a:r>
            <a:r>
              <a:rPr lang="en-US">
                <a:solidFill>
                  <a:srgbClr val="003399"/>
                </a:solidFill>
              </a:rPr>
              <a:t>and local government agencies and eligible nonprofit organizations.</a:t>
            </a:r>
            <a:endParaRPr/>
          </a:p>
          <a:p>
            <a:pPr indent="-190500" lvl="0" marL="342900" rtl="0" algn="l">
              <a:spcBef>
                <a:spcPts val="480"/>
              </a:spcBef>
              <a:spcAft>
                <a:spcPts val="0"/>
              </a:spcAft>
              <a:buClr>
                <a:srgbClr val="013C88"/>
              </a:buClr>
              <a:buSzPts val="2400"/>
              <a:buNone/>
            </a:pPr>
            <a:r>
              <a:t/>
            </a:r>
            <a:endParaRPr/>
          </a:p>
        </p:txBody>
      </p:sp>
      <p:sp>
        <p:nvSpPr>
          <p:cNvPr id="144" name="Google Shape;144;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1">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